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7" r:id="rId2"/>
    <p:sldId id="283" r:id="rId3"/>
    <p:sldId id="340" r:id="rId4"/>
    <p:sldId id="289" r:id="rId5"/>
    <p:sldId id="291" r:id="rId6"/>
    <p:sldId id="290" r:id="rId7"/>
    <p:sldId id="294" r:id="rId8"/>
    <p:sldId id="295" r:id="rId9"/>
    <p:sldId id="344" r:id="rId10"/>
    <p:sldId id="296" r:id="rId11"/>
    <p:sldId id="299" r:id="rId12"/>
    <p:sldId id="300" r:id="rId13"/>
    <p:sldId id="302" r:id="rId14"/>
    <p:sldId id="298" r:id="rId15"/>
    <p:sldId id="304" r:id="rId16"/>
    <p:sldId id="305" r:id="rId17"/>
    <p:sldId id="306" r:id="rId18"/>
    <p:sldId id="307" r:id="rId19"/>
    <p:sldId id="308" r:id="rId20"/>
    <p:sldId id="309" r:id="rId21"/>
    <p:sldId id="310" r:id="rId22"/>
    <p:sldId id="312" r:id="rId23"/>
    <p:sldId id="313" r:id="rId24"/>
    <p:sldId id="314" r:id="rId25"/>
    <p:sldId id="315" r:id="rId26"/>
    <p:sldId id="316" r:id="rId27"/>
    <p:sldId id="317" r:id="rId28"/>
    <p:sldId id="318" r:id="rId29"/>
    <p:sldId id="319" r:id="rId30"/>
    <p:sldId id="320" r:id="rId31"/>
    <p:sldId id="322" r:id="rId32"/>
    <p:sldId id="323" r:id="rId33"/>
    <p:sldId id="345" r:id="rId34"/>
    <p:sldId id="324" r:id="rId35"/>
    <p:sldId id="347" r:id="rId36"/>
    <p:sldId id="348" r:id="rId37"/>
    <p:sldId id="326" r:id="rId38"/>
    <p:sldId id="327" r:id="rId39"/>
    <p:sldId id="328" r:id="rId40"/>
    <p:sldId id="329" r:id="rId41"/>
    <p:sldId id="330" r:id="rId42"/>
    <p:sldId id="331" r:id="rId43"/>
    <p:sldId id="341" r:id="rId44"/>
    <p:sldId id="332" r:id="rId45"/>
    <p:sldId id="333" r:id="rId46"/>
    <p:sldId id="334" r:id="rId47"/>
    <p:sldId id="335" r:id="rId48"/>
    <p:sldId id="336" r:id="rId49"/>
    <p:sldId id="338" r:id="rId50"/>
    <p:sldId id="339" r:id="rId51"/>
    <p:sldId id="343" r:id="rId52"/>
    <p:sldId id="269" r:id="rId53"/>
    <p:sldId id="265" r:id="rId54"/>
    <p:sldId id="271" r:id="rId55"/>
    <p:sldId id="281" r:id="rId56"/>
    <p:sldId id="280" r:id="rId57"/>
    <p:sldId id="274" r:id="rId58"/>
    <p:sldId id="287" r:id="rId59"/>
    <p:sldId id="292" r:id="rId60"/>
    <p:sldId id="293" r:id="rId61"/>
    <p:sldId id="278" r:id="rId62"/>
    <p:sldId id="288" r:id="rId63"/>
    <p:sldId id="301" r:id="rId64"/>
    <p:sldId id="303" r:id="rId65"/>
    <p:sldId id="311" r:id="rId66"/>
    <p:sldId id="321" r:id="rId6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A3DF20-F053-43F3-9E38-9A96DD3E2D39}" v="8" dt="2021-05-31T18:22:30.381"/>
    <p1510:client id="{E5031C38-8920-4458-9537-780BCBEE7E2E}" v="21" dt="2020-07-02T00:26:40.9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19" autoAdjust="0"/>
    <p:restoredTop sz="92819" autoAdjust="0"/>
  </p:normalViewPr>
  <p:slideViewPr>
    <p:cSldViewPr snapToGrid="0">
      <p:cViewPr varScale="1">
        <p:scale>
          <a:sx n="69" d="100"/>
          <a:sy n="69" d="100"/>
        </p:scale>
        <p:origin x="768" y="66"/>
      </p:cViewPr>
      <p:guideLst/>
    </p:cSldViewPr>
  </p:slideViewPr>
  <p:outlineViewPr>
    <p:cViewPr>
      <p:scale>
        <a:sx n="33" d="100"/>
        <a:sy n="33" d="100"/>
      </p:scale>
      <p:origin x="0" y="-618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E5031C38-8920-4458-9537-780BCBEE7E2E}"/>
    <pc:docChg chg="modSld">
      <pc:chgData name="Felipe Augusto Pereira de Figueiredo" userId="e1771b70d906f94b" providerId="Windows Live" clId="Web-{E5031C38-8920-4458-9537-780BCBEE7E2E}" dt="2020-07-02T00:26:40.931" v="98" actId="1076"/>
      <pc:docMkLst>
        <pc:docMk/>
      </pc:docMkLst>
      <pc:sldChg chg="addSp modSp modNotes">
        <pc:chgData name="Felipe Augusto Pereira de Figueiredo" userId="e1771b70d906f94b" providerId="Windows Live" clId="Web-{E5031C38-8920-4458-9537-780BCBEE7E2E}" dt="2020-07-02T00:26:40.931" v="98" actId="1076"/>
        <pc:sldMkLst>
          <pc:docMk/>
          <pc:sldMk cId="1568502510" sldId="309"/>
        </pc:sldMkLst>
        <pc:spChg chg="add mod">
          <ac:chgData name="Felipe Augusto Pereira de Figueiredo" userId="e1771b70d906f94b" providerId="Windows Live" clId="Web-{E5031C38-8920-4458-9537-780BCBEE7E2E}" dt="2020-07-02T00:26:40.931" v="98" actId="1076"/>
          <ac:spMkLst>
            <pc:docMk/>
            <pc:sldMk cId="1568502510" sldId="309"/>
            <ac:spMk id="6" creationId="{1BA221F4-1C27-4904-8204-555C8539A5F3}"/>
          </ac:spMkLst>
        </pc:spChg>
        <pc:picChg chg="mod">
          <ac:chgData name="Felipe Augusto Pereira de Figueiredo" userId="e1771b70d906f94b" providerId="Windows Live" clId="Web-{E5031C38-8920-4458-9537-780BCBEE7E2E}" dt="2020-07-02T00:25:19.938" v="81" actId="1076"/>
          <ac:picMkLst>
            <pc:docMk/>
            <pc:sldMk cId="1568502510" sldId="309"/>
            <ac:picMk id="4" creationId="{00000000-0000-0000-0000-000000000000}"/>
          </ac:picMkLst>
        </pc:picChg>
      </pc:sldChg>
    </pc:docChg>
  </pc:docChgLst>
  <pc:docChgLst>
    <pc:chgData name="Felipe Augusto Pereira de Figueiredo" userId="e1771b70d906f94b" providerId="Windows Live" clId="Web-{A0A3DF20-F053-43F3-9E38-9A96DD3E2D39}"/>
    <pc:docChg chg="modSld">
      <pc:chgData name="Felipe Augusto Pereira de Figueiredo" userId="e1771b70d906f94b" providerId="Windows Live" clId="Web-{A0A3DF20-F053-43F3-9E38-9A96DD3E2D39}" dt="2021-05-31T18:22:30.381" v="3" actId="20577"/>
      <pc:docMkLst>
        <pc:docMk/>
      </pc:docMkLst>
      <pc:sldChg chg="modSp">
        <pc:chgData name="Felipe Augusto Pereira de Figueiredo" userId="e1771b70d906f94b" providerId="Windows Live" clId="Web-{A0A3DF20-F053-43F3-9E38-9A96DD3E2D39}" dt="2021-05-31T18:22:30.381" v="3" actId="20577"/>
        <pc:sldMkLst>
          <pc:docMk/>
          <pc:sldMk cId="4268919854" sldId="343"/>
        </pc:sldMkLst>
        <pc:spChg chg="mod">
          <ac:chgData name="Felipe Augusto Pereira de Figueiredo" userId="e1771b70d906f94b" providerId="Windows Live" clId="Web-{A0A3DF20-F053-43F3-9E38-9A96DD3E2D39}" dt="2021-05-31T18:22:30.381" v="3" actId="20577"/>
          <ac:spMkLst>
            <pc:docMk/>
            <pc:sldMk cId="4268919854" sldId="343"/>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82C08-3EFC-4473-8294-F0E229C19EFF}" type="datetimeFigureOut">
              <a:rPr lang="pt-BR" smtClean="0"/>
              <a:t>09/06/2021</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0A2A4-8C14-4B1A-AD48-7B6401078BF7}" type="slidenum">
              <a:rPr lang="pt-BR" smtClean="0"/>
              <a:t>‹#›</a:t>
            </a:fld>
            <a:endParaRPr lang="pt-BR"/>
          </a:p>
        </p:txBody>
      </p:sp>
    </p:spTree>
    <p:extLst>
      <p:ext uri="{BB962C8B-B14F-4D97-AF65-F5344CB8AC3E}">
        <p14:creationId xmlns:p14="http://schemas.microsoft.com/office/powerpoint/2010/main" val="3008136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cikit-learn.org/stable/modules/neural_networks_supervised.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Vanishing_gradient_proble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Activation_function#Comparison_of_activation_function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tats.stackexchange.com/questions/126238/what-are-the-advantages-of-relu-over-sigmoid-function-in-deep-neural-networks#:~:text=The%20main%20reason%20why%20ReLu,deep%20network%20with%20sigmoid%20activa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www.cs.toronto.edu/~fritz/absps/imagenet.pdf"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1" dirty="0"/>
          </a:p>
          <a:p>
            <a:r>
              <a:rPr lang="pt-BR" b="1" dirty="0"/>
              <a:t>Referências</a:t>
            </a:r>
            <a:endParaRPr lang="pt-BR" dirty="0"/>
          </a:p>
          <a:p>
            <a:r>
              <a:rPr lang="pt-BR" dirty="0"/>
              <a:t>[1] CYBENKO, G., “Approximation by Superpositions of a Sigmoidal Function”, Mathematics of Control, Signals and Systems, Vol. 2, No. 4, pp. 303 – 314, 1989. </a:t>
            </a:r>
          </a:p>
          <a:p>
            <a:r>
              <a:rPr lang="pt-BR" dirty="0"/>
              <a:t>[2] GOODFELLOW, I., BENGIO, Y., COURVILLE, A., Deep Learning, MIT Press, 2016. HAYKIN, S. Neural Networks and Learning Machines, 3rd edition, Prentice-Hall, 2008.</a:t>
            </a:r>
          </a:p>
          <a:p>
            <a:r>
              <a:rPr lang="pt-BR" dirty="0"/>
              <a:t>[3] MAAS, A. L., HANNUN, A. Y., NG, A. Y. “Rectifier Nonlinearities Improve Neural Network Acoustic Models”. Proceedings of the 30th International Conference on Machine Learning (ICML), Atlanta, Georgia, USA, 2013. </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4265939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12</a:t>
            </a:fld>
            <a:endParaRPr lang="pt-BR"/>
          </a:p>
        </p:txBody>
      </p:sp>
    </p:spTree>
    <p:extLst>
      <p:ext uri="{BB962C8B-B14F-4D97-AF65-F5344CB8AC3E}">
        <p14:creationId xmlns:p14="http://schemas.microsoft.com/office/powerpoint/2010/main" val="4254978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dirty="0" smtClean="0">
                <a:solidFill>
                  <a:srgbClr val="00B0F0"/>
                </a:solidFill>
              </a:rPr>
              <a:t>Exemplo: FunctionApproximationWithMLP.ipynb</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14</a:t>
            </a:fld>
            <a:endParaRPr lang="pt-BR"/>
          </a:p>
        </p:txBody>
      </p:sp>
    </p:spTree>
    <p:extLst>
      <p:ext uri="{BB962C8B-B14F-4D97-AF65-F5344CB8AC3E}">
        <p14:creationId xmlns:p14="http://schemas.microsoft.com/office/powerpoint/2010/main" val="3274058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a:t>
            </a:r>
            <a:r>
              <a:rPr lang="pt-BR" baseline="0" dirty="0"/>
              <a:t> função de custo também é conhecida como função de perda (loss) ou função objetivo.</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15</a:t>
            </a:fld>
            <a:endParaRPr lang="pt-BR"/>
          </a:p>
        </p:txBody>
      </p:sp>
    </p:spTree>
    <p:extLst>
      <p:ext uri="{BB962C8B-B14F-4D97-AF65-F5344CB8AC3E}">
        <p14:creationId xmlns:p14="http://schemas.microsoft.com/office/powerpoint/2010/main" val="3595960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 necessário, existem métodos numéricos para “forçar” que</a:t>
            </a:r>
            <a:r>
              <a:rPr lang="pt-BR" baseline="0" dirty="0"/>
              <a:t> a matriz hessiana seja inversível</a:t>
            </a:r>
            <a:r>
              <a:rPr lang="pt-BR" dirty="0"/>
              <a:t>.</a:t>
            </a:r>
          </a:p>
        </p:txBody>
      </p:sp>
      <p:sp>
        <p:nvSpPr>
          <p:cNvPr id="4" name="Slide Number Placeholder 3"/>
          <p:cNvSpPr>
            <a:spLocks noGrp="1"/>
          </p:cNvSpPr>
          <p:nvPr>
            <p:ph type="sldNum" sz="quarter" idx="10"/>
          </p:nvPr>
        </p:nvSpPr>
        <p:spPr/>
        <p:txBody>
          <a:bodyPr/>
          <a:lstStyle/>
          <a:p>
            <a:fld id="{F430A2A4-8C14-4B1A-AD48-7B6401078BF7}" type="slidenum">
              <a:rPr lang="pt-BR" smtClean="0"/>
              <a:t>18</a:t>
            </a:fld>
            <a:endParaRPr lang="pt-BR"/>
          </a:p>
        </p:txBody>
      </p:sp>
    </p:spTree>
    <p:extLst>
      <p:ext uri="{BB962C8B-B14F-4D97-AF65-F5344CB8AC3E}">
        <p14:creationId xmlns:p14="http://schemas.microsoft.com/office/powerpoint/2010/main" val="105456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Ponto de </a:t>
            </a:r>
            <a:r>
              <a:rPr lang="en-US" dirty="0" err="1">
                <a:cs typeface="Calibri"/>
              </a:rPr>
              <a:t>sela</a:t>
            </a:r>
            <a:r>
              <a:rPr lang="en-US" dirty="0">
                <a:cs typeface="Calibri"/>
              </a:rPr>
              <a:t>: um </a:t>
            </a:r>
            <a:r>
              <a:rPr lang="en-US" dirty="0" err="1">
                <a:cs typeface="Calibri"/>
              </a:rPr>
              <a:t>ponto</a:t>
            </a:r>
            <a:r>
              <a:rPr lang="en-US" dirty="0">
                <a:cs typeface="Calibri"/>
              </a:rPr>
              <a:t> que é um </a:t>
            </a:r>
            <a:r>
              <a:rPr lang="en-US" dirty="0" err="1">
                <a:cs typeface="Calibri"/>
              </a:rPr>
              <a:t>mínimo</a:t>
            </a:r>
            <a:r>
              <a:rPr lang="en-US" dirty="0">
                <a:cs typeface="Calibri"/>
              </a:rPr>
              <a:t> </a:t>
            </a:r>
            <a:r>
              <a:rPr lang="en-US" dirty="0" err="1">
                <a:cs typeface="Calibri"/>
              </a:rPr>
              <a:t>ao</a:t>
            </a:r>
            <a:r>
              <a:rPr lang="en-US" dirty="0">
                <a:cs typeface="Calibri"/>
              </a:rPr>
              <a:t> </a:t>
            </a:r>
            <a:r>
              <a:rPr lang="en-US" dirty="0" err="1">
                <a:cs typeface="Calibri"/>
              </a:rPr>
              <a:t>longo</a:t>
            </a:r>
            <a:r>
              <a:rPr lang="en-US" dirty="0">
                <a:cs typeface="Calibri"/>
              </a:rPr>
              <a:t> de um </a:t>
            </a:r>
            <a:r>
              <a:rPr lang="en-US" dirty="0" err="1">
                <a:cs typeface="Calibri"/>
              </a:rPr>
              <a:t>eixo</a:t>
            </a:r>
            <a:r>
              <a:rPr lang="en-US" dirty="0">
                <a:cs typeface="Calibri"/>
              </a:rPr>
              <a:t> mas um </a:t>
            </a:r>
            <a:r>
              <a:rPr lang="en-US" dirty="0" err="1">
                <a:cs typeface="Calibri"/>
              </a:rPr>
              <a:t>máximo</a:t>
            </a:r>
            <a:r>
              <a:rPr lang="en-US" dirty="0">
                <a:cs typeface="Calibri"/>
              </a:rPr>
              <a:t> </a:t>
            </a:r>
            <a:r>
              <a:rPr lang="en-US" dirty="0" err="1">
                <a:cs typeface="Calibri"/>
              </a:rPr>
              <a:t>ao</a:t>
            </a:r>
            <a:r>
              <a:rPr lang="en-US" dirty="0">
                <a:cs typeface="Calibri"/>
              </a:rPr>
              <a:t> </a:t>
            </a:r>
            <a:r>
              <a:rPr lang="en-US" dirty="0" err="1">
                <a:cs typeface="Calibri"/>
              </a:rPr>
              <a:t>longo</a:t>
            </a:r>
            <a:r>
              <a:rPr lang="en-US" dirty="0">
                <a:cs typeface="Calibri"/>
              </a:rPr>
              <a:t> de outro </a:t>
            </a:r>
            <a:r>
              <a:rPr lang="en-US" dirty="0" err="1">
                <a:cs typeface="Calibri"/>
              </a:rPr>
              <a:t>eixo</a:t>
            </a:r>
            <a:r>
              <a:rPr lang="en-US" dirty="0">
                <a:cs typeface="Calibri"/>
              </a:rPr>
              <a:t>.</a:t>
            </a:r>
          </a:p>
        </p:txBody>
      </p:sp>
      <p:sp>
        <p:nvSpPr>
          <p:cNvPr id="4" name="Slide Number Placeholder 3"/>
          <p:cNvSpPr>
            <a:spLocks noGrp="1"/>
          </p:cNvSpPr>
          <p:nvPr>
            <p:ph type="sldNum" sz="quarter" idx="5"/>
          </p:nvPr>
        </p:nvSpPr>
        <p:spPr/>
        <p:txBody>
          <a:bodyPr/>
          <a:lstStyle/>
          <a:p>
            <a:fld id="{F430A2A4-8C14-4B1A-AD48-7B6401078BF7}" type="slidenum">
              <a:rPr lang="pt-BR" smtClean="0"/>
              <a:t>20</a:t>
            </a:fld>
            <a:endParaRPr lang="pt-BR"/>
          </a:p>
        </p:txBody>
      </p:sp>
    </p:spTree>
    <p:extLst>
      <p:ext uri="{BB962C8B-B14F-4D97-AF65-F5344CB8AC3E}">
        <p14:creationId xmlns:p14="http://schemas.microsoft.com/office/powerpoint/2010/main" val="1786593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processo de ajuste</a:t>
            </a:r>
            <a:r>
              <a:rPr lang="pt-BR" baseline="0" dirty="0"/>
              <a:t> dos pesos da rede neural pode ser resumido da seguinte forma</a:t>
            </a:r>
            <a:r>
              <a:rPr lang="pt-BR" dirty="0"/>
              <a:t>: para cada exemplo de treinamento, o algoritmo de retropropagação primeiro faz uma previsão (passagem direta, ou </a:t>
            </a:r>
            <a:r>
              <a:rPr lang="pt-BR" b="1" i="1" dirty="0"/>
              <a:t>forward</a:t>
            </a:r>
            <a:r>
              <a:rPr lang="pt-BR" dirty="0"/>
              <a:t>), calcula o erro e em seguida, passa por cada camada no sentido inverso para medir a contribuição do erro de cada conexão (passagem reversa) e, finalmente, o algoritmo ajusta ligeiramente os pesos da conexão para reduzir o erro (etapa do gradiente descendente).</a:t>
            </a:r>
          </a:p>
        </p:txBody>
      </p:sp>
      <p:sp>
        <p:nvSpPr>
          <p:cNvPr id="4" name="Slide Number Placeholder 3"/>
          <p:cNvSpPr>
            <a:spLocks noGrp="1"/>
          </p:cNvSpPr>
          <p:nvPr>
            <p:ph type="sldNum" sz="quarter" idx="10"/>
          </p:nvPr>
        </p:nvSpPr>
        <p:spPr/>
        <p:txBody>
          <a:bodyPr/>
          <a:lstStyle/>
          <a:p>
            <a:fld id="{F430A2A4-8C14-4B1A-AD48-7B6401078BF7}" type="slidenum">
              <a:rPr lang="pt-BR" smtClean="0"/>
              <a:t>21</a:t>
            </a:fld>
            <a:endParaRPr lang="pt-BR"/>
          </a:p>
        </p:txBody>
      </p:sp>
    </p:spTree>
    <p:extLst>
      <p:ext uri="{BB962C8B-B14F-4D97-AF65-F5344CB8AC3E}">
        <p14:creationId xmlns:p14="http://schemas.microsoft.com/office/powerpoint/2010/main" val="3190868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Perceb</a:t>
            </a:r>
            <a:r>
              <a:rPr lang="pt-BR" baseline="0" dirty="0"/>
              <a:t>a que, nas equações acima, </a:t>
            </a:r>
            <a:r>
              <a:rPr lang="pt-BR" dirty="0"/>
              <a:t>a divisão pelo número de amostras foi omitida pois isso não afeta a otimização.</a:t>
            </a:r>
          </a:p>
        </p:txBody>
      </p:sp>
      <p:sp>
        <p:nvSpPr>
          <p:cNvPr id="4" name="Slide Number Placeholder 3"/>
          <p:cNvSpPr>
            <a:spLocks noGrp="1"/>
          </p:cNvSpPr>
          <p:nvPr>
            <p:ph type="sldNum" sz="quarter" idx="10"/>
          </p:nvPr>
        </p:nvSpPr>
        <p:spPr/>
        <p:txBody>
          <a:bodyPr/>
          <a:lstStyle/>
          <a:p>
            <a:fld id="{F430A2A4-8C14-4B1A-AD48-7B6401078BF7}" type="slidenum">
              <a:rPr lang="pt-BR" smtClean="0"/>
              <a:t>25</a:t>
            </a:fld>
            <a:endParaRPr lang="pt-BR"/>
          </a:p>
        </p:txBody>
      </p:sp>
    </p:spTree>
    <p:extLst>
      <p:ext uri="{BB962C8B-B14F-4D97-AF65-F5344CB8AC3E}">
        <p14:creationId xmlns:p14="http://schemas.microsoft.com/office/powerpoint/2010/main" val="4150357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27</a:t>
            </a:fld>
            <a:endParaRPr lang="pt-BR"/>
          </a:p>
        </p:txBody>
      </p:sp>
    </p:spTree>
    <p:extLst>
      <p:ext uri="{BB962C8B-B14F-4D97-AF65-F5344CB8AC3E}">
        <p14:creationId xmlns:p14="http://schemas.microsoft.com/office/powerpoint/2010/main" val="2428607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30</a:t>
            </a:fld>
            <a:endParaRPr lang="pt-BR"/>
          </a:p>
        </p:txBody>
      </p:sp>
    </p:spTree>
    <p:extLst>
      <p:ext uri="{BB962C8B-B14F-4D97-AF65-F5344CB8AC3E}">
        <p14:creationId xmlns:p14="http://schemas.microsoft.com/office/powerpoint/2010/main" val="3894300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a:t>Note que o </a:t>
                </a:r>
                <a14:m>
                  <m:oMath xmlns:m="http://schemas.openxmlformats.org/officeDocument/2006/math">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r>
                              <a:rPr lang="pt-BR" b="0" i="1" smtClean="0">
                                <a:latin typeface="Cambria Math" panose="02040503050406030204" pitchFamily="18" charset="0"/>
                              </a:rPr>
                              <m:t>.</m:t>
                            </m:r>
                          </m:e>
                        </m:d>
                      </m:e>
                      <m:sup>
                        <m:r>
                          <a:rPr lang="pt-BR" b="0" i="1" smtClean="0">
                            <a:latin typeface="Cambria Math" panose="02040503050406030204" pitchFamily="18" charset="0"/>
                          </a:rPr>
                          <m:t>2</m:t>
                        </m:r>
                      </m:sup>
                    </m:sSup>
                  </m:oMath>
                </a14:m>
                <a:r>
                  <a:rPr lang="pt-BR" dirty="0"/>
                  <a:t> aqui não significa “ao quadrado”, mas sim a indicação de que se trata de uma saída da camada </a:t>
                </a:r>
                <a14:m>
                  <m:oMath xmlns:m="http://schemas.openxmlformats.org/officeDocument/2006/math">
                    <m:r>
                      <a:rPr lang="pt-BR" b="0" i="1" smtClean="0">
                        <a:latin typeface="Cambria Math" panose="02040503050406030204" pitchFamily="18" charset="0"/>
                      </a:rPr>
                      <m:t>𝑀</m:t>
                    </m:r>
                    <m:r>
                      <a:rPr lang="pt-BR" b="0" i="1" smtClean="0">
                        <a:latin typeface="Cambria Math" panose="02040503050406030204" pitchFamily="18" charset="0"/>
                      </a:rPr>
                      <m:t>=2</m:t>
                    </m:r>
                  </m:oMath>
                </a14:m>
                <a:r>
                  <a:rPr lang="pt-BR" dirty="0"/>
                  <a:t>.</a:t>
                </a:r>
              </a:p>
            </p:txBody>
          </p:sp>
        </mc:Choice>
        <mc:Fallback xmlns="">
          <p:sp>
            <p:nvSpPr>
              <p:cNvPr id="3" name="Notes Placeholder 2"/>
              <p:cNvSpPr>
                <a:spLocks noGrp="1"/>
              </p:cNvSpPr>
              <p:nvPr>
                <p:ph type="body" idx="1"/>
              </p:nvPr>
            </p:nvSpPr>
            <p:spPr/>
            <p:txBody>
              <a:bodyPr/>
              <a:lstStyle/>
              <a:p>
                <a:r>
                  <a:rPr lang="pt-BR" dirty="0" smtClean="0"/>
                  <a:t>Note que o </a:t>
                </a:r>
                <a:r>
                  <a:rPr lang="pt-BR" i="0" smtClean="0">
                    <a:latin typeface="Cambria Math" panose="02040503050406030204" pitchFamily="18" charset="0"/>
                  </a:rPr>
                  <a:t>(</a:t>
                </a:r>
                <a:r>
                  <a:rPr lang="pt-BR" b="0" i="0" smtClean="0">
                    <a:latin typeface="Cambria Math" panose="02040503050406030204" pitchFamily="18" charset="0"/>
                  </a:rPr>
                  <a:t>.)^</a:t>
                </a:r>
                <a:r>
                  <a:rPr lang="pt-BR" b="0" i="0" smtClean="0">
                    <a:latin typeface="Cambria Math" panose="02040503050406030204" pitchFamily="18" charset="0"/>
                  </a:rPr>
                  <a:t>2</a:t>
                </a:r>
                <a:r>
                  <a:rPr lang="pt-BR" dirty="0" smtClean="0"/>
                  <a:t> aqui não significa “ao quadrado”, mas sim a indicação de que se trata de uma saída da camada </a:t>
                </a:r>
                <a:r>
                  <a:rPr lang="pt-BR" b="0" i="0" smtClean="0">
                    <a:latin typeface="Cambria Math" panose="02040503050406030204" pitchFamily="18" charset="0"/>
                  </a:rPr>
                  <a:t>𝑀=2</a:t>
                </a:r>
                <a:r>
                  <a:rPr lang="pt-BR" dirty="0" smtClean="0"/>
                  <a:t>.</a:t>
                </a:r>
                <a:endParaRPr lang="pt-BR"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31</a:t>
            </a:fld>
            <a:endParaRPr lang="pt-BR"/>
          </a:p>
        </p:txBody>
      </p:sp>
    </p:spTree>
    <p:extLst>
      <p:ext uri="{BB962C8B-B14F-4D97-AF65-F5344CB8AC3E}">
        <p14:creationId xmlns:p14="http://schemas.microsoft.com/office/powerpoint/2010/main" val="3363459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spam/ham,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feedforward (FNN).</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a:t>
            </a:fld>
            <a:endParaRPr lang="pt-BR"/>
          </a:p>
        </p:txBody>
      </p:sp>
    </p:spTree>
    <p:extLst>
      <p:ext uri="{BB962C8B-B14F-4D97-AF65-F5344CB8AC3E}">
        <p14:creationId xmlns:p14="http://schemas.microsoft.com/office/powerpoint/2010/main" val="2458263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Embora o</a:t>
            </a:r>
            <a:r>
              <a:rPr lang="pt-BR" baseline="0" dirty="0"/>
              <a:t> gradiente descendente </a:t>
            </a:r>
            <a:r>
              <a:rPr lang="pt-BR" dirty="0"/>
              <a:t>estocástico continue sendo uma estratégia de otimização muito popular, o aprendizado com ele as vezes pode ser lento. O método do momento é projetado para acelerar o aprendizado, especialmente em caso de alta curvatura, gradientes pequenos mas consistentes ou gradientes ruidosos. O algoritmo do momento acumula uma média móvel exponencialmente decrescente dos gradientes passados e continua a se mover em sua direção.</a:t>
            </a:r>
          </a:p>
        </p:txBody>
      </p:sp>
      <p:sp>
        <p:nvSpPr>
          <p:cNvPr id="4" name="Slide Number Placeholder 3"/>
          <p:cNvSpPr>
            <a:spLocks noGrp="1"/>
          </p:cNvSpPr>
          <p:nvPr>
            <p:ph type="sldNum" sz="quarter" idx="10"/>
          </p:nvPr>
        </p:nvSpPr>
        <p:spPr/>
        <p:txBody>
          <a:bodyPr/>
          <a:lstStyle/>
          <a:p>
            <a:fld id="{F430A2A4-8C14-4B1A-AD48-7B6401078BF7}" type="slidenum">
              <a:rPr lang="pt-BR" smtClean="0"/>
              <a:t>42</a:t>
            </a:fld>
            <a:endParaRPr lang="pt-BR"/>
          </a:p>
        </p:txBody>
      </p:sp>
    </p:spTree>
    <p:extLst>
      <p:ext uri="{BB962C8B-B14F-4D97-AF65-F5344CB8AC3E}">
        <p14:creationId xmlns:p14="http://schemas.microsoft.com/office/powerpoint/2010/main" val="3748357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sz="1200" dirty="0">
                    <a:solidFill>
                      <a:schemeClr val="tx1"/>
                    </a:solidFill>
                    <a:latin typeface="+mn-lt"/>
                  </a:rPr>
                  <a:t>Embora o</a:t>
                </a:r>
                <a:r>
                  <a:rPr lang="pt-BR" sz="1200" baseline="0" dirty="0">
                    <a:solidFill>
                      <a:schemeClr val="tx1"/>
                    </a:solidFill>
                    <a:latin typeface="+mn-lt"/>
                  </a:rPr>
                  <a:t> gradiente descendente </a:t>
                </a:r>
                <a:r>
                  <a:rPr lang="pt-BR" sz="1200" dirty="0">
                    <a:solidFill>
                      <a:schemeClr val="tx1"/>
                    </a:solidFill>
                    <a:latin typeface="+mn-lt"/>
                  </a:rPr>
                  <a:t>estocástico continue sendo uma estratégia de otimização muito popular, o aprendizado com ele as vezes pode ser lento. O método do momento é projetado para acelerar o aprendizado, especialmente em caso de alta curvatura, gradientes pequenos mas consistentes ou gradientes ruidosos. O algoritmo do momento acumula uma média móvel exponencialmente decrescente dos gradientes passados e continua a se mover em sua direção.</a:t>
                </a:r>
              </a:p>
              <a:p>
                <a:endParaRPr lang="pt-BR" sz="120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solidFill>
                      <a:schemeClr val="tx1"/>
                    </a:solidFill>
                    <a:latin typeface="+mn-lt"/>
                  </a:rPr>
                  <a:t>Portanto, podemos pensar no hiperparâmetro </a:t>
                </a:r>
                <a14:m>
                  <m:oMath xmlns:m="http://schemas.openxmlformats.org/officeDocument/2006/math">
                    <m:r>
                      <a:rPr lang="pt-BR" sz="1200" i="1">
                        <a:solidFill>
                          <a:schemeClr val="tx1"/>
                        </a:solidFill>
                        <a:latin typeface="Cambria Math" panose="02040503050406030204" pitchFamily="18" charset="0"/>
                        <a:ea typeface="Cambria Math" panose="02040503050406030204" pitchFamily="18" charset="0"/>
                      </a:rPr>
                      <m:t>𝜑</m:t>
                    </m:r>
                  </m:oMath>
                </a14:m>
                <a:r>
                  <a:rPr lang="pt-BR" sz="1200" dirty="0">
                    <a:solidFill>
                      <a:schemeClr val="tx1"/>
                    </a:solidFill>
                    <a:latin typeface="+mn-lt"/>
                  </a:rPr>
                  <a:t> em termos da equação </a:t>
                </a:r>
                <a14:m>
                  <m:oMath xmlns:m="http://schemas.openxmlformats.org/officeDocument/2006/math">
                    <m:f>
                      <m:fPr>
                        <m:ctrlPr>
                          <a:rPr lang="pt-BR" sz="1200" i="1">
                            <a:solidFill>
                              <a:schemeClr val="tx1"/>
                            </a:solidFill>
                            <a:latin typeface="Cambria Math" panose="02040503050406030204" pitchFamily="18" charset="0"/>
                          </a:rPr>
                        </m:ctrlPr>
                      </m:fPr>
                      <m:num>
                        <m:r>
                          <a:rPr lang="pt-BR" sz="1200" i="1">
                            <a:solidFill>
                              <a:schemeClr val="tx1"/>
                            </a:solidFill>
                            <a:latin typeface="Cambria Math" panose="02040503050406030204" pitchFamily="18" charset="0"/>
                          </a:rPr>
                          <m:t>1</m:t>
                        </m:r>
                      </m:num>
                      <m:den>
                        <m:r>
                          <a:rPr lang="pt-BR" sz="1200" i="1">
                            <a:solidFill>
                              <a:schemeClr val="tx1"/>
                            </a:solidFill>
                            <a:latin typeface="Cambria Math" panose="02040503050406030204" pitchFamily="18" charset="0"/>
                          </a:rPr>
                          <m:t>1−</m:t>
                        </m:r>
                        <m:r>
                          <a:rPr lang="pt-BR" sz="1200" i="1">
                            <a:solidFill>
                              <a:schemeClr val="tx1"/>
                            </a:solidFill>
                            <a:latin typeface="Cambria Math" panose="02040503050406030204" pitchFamily="18" charset="0"/>
                            <a:ea typeface="Cambria Math" panose="02040503050406030204" pitchFamily="18" charset="0"/>
                          </a:rPr>
                          <m:t>𝜑</m:t>
                        </m:r>
                      </m:den>
                    </m:f>
                  </m:oMath>
                </a14:m>
                <a:r>
                  <a:rPr lang="pt-BR" sz="1200" dirty="0">
                    <a:solidFill>
                      <a:schemeClr val="tx1"/>
                    </a:solidFill>
                    <a:latin typeface="+mn-lt"/>
                  </a:rPr>
                  <a:t>. Por exemplo, </a:t>
                </a:r>
                <a14:m>
                  <m:oMath xmlns:m="http://schemas.openxmlformats.org/officeDocument/2006/math">
                    <m:r>
                      <a:rPr lang="pt-BR" sz="1200" i="1">
                        <a:solidFill>
                          <a:schemeClr val="tx1"/>
                        </a:solidFill>
                        <a:latin typeface="Cambria Math" panose="02040503050406030204" pitchFamily="18" charset="0"/>
                        <a:ea typeface="Cambria Math" panose="02040503050406030204" pitchFamily="18" charset="0"/>
                      </a:rPr>
                      <m:t>𝜑</m:t>
                    </m:r>
                    <m:r>
                      <a:rPr lang="pt-BR" sz="1200" b="0" i="0" smtClean="0">
                        <a:solidFill>
                          <a:schemeClr val="tx1"/>
                        </a:solidFill>
                        <a:latin typeface="Cambria Math" panose="02040503050406030204" pitchFamily="18" charset="0"/>
                        <a:ea typeface="Cambria Math" panose="02040503050406030204" pitchFamily="18" charset="0"/>
                      </a:rPr>
                      <m:t>=0.9</m:t>
                    </m:r>
                  </m:oMath>
                </a14:m>
                <a:r>
                  <a:rPr lang="pt-BR" sz="1200" dirty="0">
                    <a:solidFill>
                      <a:schemeClr val="tx1"/>
                    </a:solidFill>
                    <a:latin typeface="+mn-lt"/>
                  </a:rPr>
                  <a:t> corresponde à multiplicação da velocidade máxima por 10 em relação ao algoritmo de descida do gradiente.</a:t>
                </a:r>
              </a:p>
              <a:p>
                <a:endParaRPr lang="pt-BR" sz="1200" dirty="0">
                  <a:solidFill>
                    <a:schemeClr val="tx1"/>
                  </a:solidFill>
                  <a:latin typeface="+mn-lt"/>
                </a:endParaRPr>
              </a:p>
            </p:txBody>
          </p:sp>
        </mc:Choice>
        <mc:Fallback xmlns="">
          <p:sp>
            <p:nvSpPr>
              <p:cNvPr id="3" name="Notes Placeholder 2"/>
              <p:cNvSpPr>
                <a:spLocks noGrp="1"/>
              </p:cNvSpPr>
              <p:nvPr>
                <p:ph type="body" idx="1"/>
              </p:nvPr>
            </p:nvSpPr>
            <p:spPr/>
            <p:txBody>
              <a:bodyPr/>
              <a:lstStyle/>
              <a:p>
                <a:r>
                  <a:rPr lang="pt-BR" sz="1200" dirty="0" smtClean="0">
                    <a:solidFill>
                      <a:schemeClr val="tx1"/>
                    </a:solidFill>
                    <a:latin typeface="+mn-lt"/>
                  </a:rPr>
                  <a:t>Embora o</a:t>
                </a:r>
                <a:r>
                  <a:rPr lang="pt-BR" sz="1200" baseline="0" dirty="0">
                    <a:solidFill>
                      <a:schemeClr val="tx1"/>
                    </a:solidFill>
                    <a:latin typeface="+mn-lt"/>
                  </a:rPr>
                  <a:t> gradiente descendente </a:t>
                </a:r>
                <a:r>
                  <a:rPr lang="pt-BR" sz="1200" dirty="0">
                    <a:solidFill>
                      <a:schemeClr val="tx1"/>
                    </a:solidFill>
                    <a:latin typeface="+mn-lt"/>
                  </a:rPr>
                  <a:t>estocástico continue sendo uma estratégia de otimização muito popular, o aprendizado com ele as vezes pode ser lento. O método do momento é projetado para acelerar o aprendizado, especialmente em caso de alta curvatura, gradientes pequenos mas consistentes ou gradientes ruidosos. O algoritmo do momento acumula uma média móvel exponencialmente </a:t>
                </a:r>
                <a:r>
                  <a:rPr lang="pt-BR" sz="1200" dirty="0" smtClean="0">
                    <a:solidFill>
                      <a:schemeClr val="tx1"/>
                    </a:solidFill>
                    <a:latin typeface="+mn-lt"/>
                  </a:rPr>
                  <a:t>decrescente dos </a:t>
                </a:r>
                <a:r>
                  <a:rPr lang="pt-BR" sz="1200" dirty="0">
                    <a:solidFill>
                      <a:schemeClr val="tx1"/>
                    </a:solidFill>
                    <a:latin typeface="+mn-lt"/>
                  </a:rPr>
                  <a:t>gradientes passados e continua a se mover em sua direção</a:t>
                </a:r>
                <a:r>
                  <a:rPr lang="pt-BR" sz="1200" dirty="0" smtClean="0">
                    <a:solidFill>
                      <a:schemeClr val="tx1"/>
                    </a:solidFill>
                    <a:latin typeface="+mn-lt"/>
                  </a:rPr>
                  <a:t>.</a:t>
                </a:r>
              </a:p>
              <a:p>
                <a:endParaRPr lang="pt-BR" sz="1200" dirty="0" smtClean="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solidFill>
                      <a:schemeClr val="tx1"/>
                    </a:solidFill>
                    <a:latin typeface="+mn-lt"/>
                  </a:rPr>
                  <a:t>Portanto, podemos pensar no hiperparâmetro </a:t>
                </a:r>
                <a:r>
                  <a:rPr lang="pt-BR" sz="1200" i="0">
                    <a:solidFill>
                      <a:schemeClr val="tx1"/>
                    </a:solidFill>
                    <a:latin typeface="+mn-lt"/>
                    <a:ea typeface="Cambria Math" panose="02040503050406030204" pitchFamily="18" charset="0"/>
                  </a:rPr>
                  <a:t>𝜑</a:t>
                </a:r>
                <a:r>
                  <a:rPr lang="pt-BR" sz="1200" dirty="0" smtClean="0">
                    <a:solidFill>
                      <a:schemeClr val="tx1"/>
                    </a:solidFill>
                    <a:latin typeface="+mn-lt"/>
                  </a:rPr>
                  <a:t> em </a:t>
                </a:r>
                <a:r>
                  <a:rPr lang="pt-BR" sz="1200" dirty="0">
                    <a:solidFill>
                      <a:schemeClr val="tx1"/>
                    </a:solidFill>
                    <a:latin typeface="+mn-lt"/>
                  </a:rPr>
                  <a:t>termos </a:t>
                </a:r>
                <a:r>
                  <a:rPr lang="pt-BR" sz="1200" dirty="0" smtClean="0">
                    <a:solidFill>
                      <a:schemeClr val="tx1"/>
                    </a:solidFill>
                    <a:latin typeface="+mn-lt"/>
                  </a:rPr>
                  <a:t>da equação </a:t>
                </a:r>
                <a:r>
                  <a:rPr lang="pt-BR" sz="1200" i="0">
                    <a:solidFill>
                      <a:schemeClr val="tx1"/>
                    </a:solidFill>
                    <a:latin typeface="+mn-lt"/>
                  </a:rPr>
                  <a:t>1/(1−</a:t>
                </a:r>
                <a:r>
                  <a:rPr lang="pt-BR" sz="1200" i="0">
                    <a:solidFill>
                      <a:schemeClr val="tx1"/>
                    </a:solidFill>
                    <a:latin typeface="+mn-lt"/>
                    <a:ea typeface="Cambria Math" panose="02040503050406030204" pitchFamily="18" charset="0"/>
                  </a:rPr>
                  <a:t>𝜑)</a:t>
                </a:r>
                <a:r>
                  <a:rPr lang="pt-BR" sz="1200" dirty="0">
                    <a:solidFill>
                      <a:schemeClr val="tx1"/>
                    </a:solidFill>
                    <a:latin typeface="+mn-lt"/>
                  </a:rPr>
                  <a:t>. Por exemplo, </a:t>
                </a:r>
                <a:r>
                  <a:rPr lang="pt-BR" sz="1200" i="0">
                    <a:solidFill>
                      <a:schemeClr val="tx1"/>
                    </a:solidFill>
                    <a:latin typeface="+mn-lt"/>
                    <a:ea typeface="Cambria Math" panose="02040503050406030204" pitchFamily="18" charset="0"/>
                  </a:rPr>
                  <a:t>𝜑</a:t>
                </a:r>
                <a:r>
                  <a:rPr lang="pt-BR" sz="1200" b="0" i="0" smtClean="0">
                    <a:solidFill>
                      <a:schemeClr val="tx1"/>
                    </a:solidFill>
                    <a:latin typeface="+mn-lt"/>
                    <a:ea typeface="Cambria Math" panose="02040503050406030204" pitchFamily="18" charset="0"/>
                  </a:rPr>
                  <a:t>=0.9</a:t>
                </a:r>
                <a:r>
                  <a:rPr lang="pt-BR" sz="1200" dirty="0" smtClean="0">
                    <a:solidFill>
                      <a:schemeClr val="tx1"/>
                    </a:solidFill>
                    <a:latin typeface="+mn-lt"/>
                  </a:rPr>
                  <a:t> </a:t>
                </a:r>
                <a:r>
                  <a:rPr lang="pt-BR" sz="1200" dirty="0">
                    <a:solidFill>
                      <a:schemeClr val="tx1"/>
                    </a:solidFill>
                    <a:latin typeface="+mn-lt"/>
                  </a:rPr>
                  <a:t>corresponde à multiplicação da velocidade máxima por 10 em relação ao algoritmo de descida do gradiente.</a:t>
                </a:r>
              </a:p>
              <a:p>
                <a:endParaRPr lang="pt-BR" sz="1200" dirty="0">
                  <a:solidFill>
                    <a:schemeClr val="tx1"/>
                  </a:solidFill>
                  <a:latin typeface="+mn-lt"/>
                </a:endParaRPr>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43</a:t>
            </a:fld>
            <a:endParaRPr lang="pt-BR"/>
          </a:p>
        </p:txBody>
      </p:sp>
    </p:spTree>
    <p:extLst>
      <p:ext uri="{BB962C8B-B14F-4D97-AF65-F5344CB8AC3E}">
        <p14:creationId xmlns:p14="http://schemas.microsoft.com/office/powerpoint/2010/main" val="4280015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Para mais informações</a:t>
            </a:r>
            <a:r>
              <a:rPr lang="pt-BR" baseline="0" dirty="0"/>
              <a:t> sobre esses </a:t>
            </a:r>
            <a:r>
              <a:rPr lang="pt-BR" b="1" dirty="0"/>
              <a:t>Modelos com Passo de Aprendizagem Adaptativo</a:t>
            </a:r>
            <a:r>
              <a:rPr lang="pt-BR" b="0" baseline="0" dirty="0"/>
              <a:t> vejam:</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[2] GOODFELLOW, I., BENGIO, Y., COURVILLE, A., Deep Learning, MIT Press, 2016. HAYKIN, S. Neural Networks and Learning Machines, 3rd edition, Prentice-Hall, 2008.</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dirty="0"/>
          </a:p>
        </p:txBody>
      </p:sp>
      <p:sp>
        <p:nvSpPr>
          <p:cNvPr id="4" name="Slide Number Placeholder 3"/>
          <p:cNvSpPr>
            <a:spLocks noGrp="1"/>
          </p:cNvSpPr>
          <p:nvPr>
            <p:ph type="sldNum" sz="quarter" idx="10"/>
          </p:nvPr>
        </p:nvSpPr>
        <p:spPr/>
        <p:txBody>
          <a:bodyPr/>
          <a:lstStyle/>
          <a:p>
            <a:fld id="{F430A2A4-8C14-4B1A-AD48-7B6401078BF7}" type="slidenum">
              <a:rPr lang="pt-BR" smtClean="0"/>
              <a:t>44</a:t>
            </a:fld>
            <a:endParaRPr lang="pt-BR"/>
          </a:p>
        </p:txBody>
      </p:sp>
    </p:spTree>
    <p:extLst>
      <p:ext uri="{BB962C8B-B14F-4D97-AF65-F5344CB8AC3E}">
        <p14:creationId xmlns:p14="http://schemas.microsoft.com/office/powerpoint/2010/main" val="3578197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ponto inicial pode determinar se o algoritmo converge, sendo alguns pontos iniciais tão instáveis que o algoritmo encontra dificuldades numéricas e falha completamente.</a:t>
            </a:r>
          </a:p>
          <a:p>
            <a:endParaRPr lang="pt-BR" dirty="0"/>
          </a:p>
          <a:p>
            <a:r>
              <a:rPr lang="pt-BR" dirty="0"/>
              <a:t>Se dois</a:t>
            </a:r>
            <a:r>
              <a:rPr lang="pt-BR" baseline="0" dirty="0"/>
              <a:t> nós </a:t>
            </a:r>
            <a:r>
              <a:rPr lang="pt-BR" dirty="0"/>
              <a:t>ocultos com a mesma função de ativação estiverem conectados às mesmas entradas, esses</a:t>
            </a:r>
            <a:r>
              <a:rPr lang="pt-BR" baseline="0" dirty="0"/>
              <a:t> nós </a:t>
            </a:r>
            <a:r>
              <a:rPr lang="pt-BR" dirty="0"/>
              <a:t>deverão ter pesos iniciais diferentes. Se eles tiverem os mesmos pesos iniciais, um algoritmo de aprendizado determinístico aplicado a um custo e modelo determinísticos atualizará constantemente essas duas unidades da mesma maneira.</a:t>
            </a:r>
            <a:r>
              <a:rPr lang="pt-BR" baseline="0" dirty="0"/>
              <a:t> </a:t>
            </a:r>
            <a:r>
              <a:rPr lang="pt-BR" dirty="0"/>
              <a:t>Mesmo que o modelo ou o algoritmo de treinamento seja capaz de usar processos estocásticos para calcular atualizações diferentes para nós diferentes, geralmente é melhor inicializar cada nó para calcular uma função diferente de todas os outros</a:t>
            </a:r>
            <a:r>
              <a:rPr lang="pt-BR" baseline="0" dirty="0"/>
              <a:t> nós</a:t>
            </a:r>
            <a:r>
              <a:rPr lang="pt-BR" dirty="0"/>
              <a:t>.</a:t>
            </a:r>
          </a:p>
        </p:txBody>
      </p:sp>
      <p:sp>
        <p:nvSpPr>
          <p:cNvPr id="4" name="Slide Number Placeholder 3"/>
          <p:cNvSpPr>
            <a:spLocks noGrp="1"/>
          </p:cNvSpPr>
          <p:nvPr>
            <p:ph type="sldNum" sz="quarter" idx="10"/>
          </p:nvPr>
        </p:nvSpPr>
        <p:spPr/>
        <p:txBody>
          <a:bodyPr/>
          <a:lstStyle/>
          <a:p>
            <a:fld id="{F430A2A4-8C14-4B1A-AD48-7B6401078BF7}" type="slidenum">
              <a:rPr lang="pt-BR" smtClean="0"/>
              <a:t>45</a:t>
            </a:fld>
            <a:endParaRPr lang="pt-BR"/>
          </a:p>
        </p:txBody>
      </p:sp>
    </p:spTree>
    <p:extLst>
      <p:ext uri="{BB962C8B-B14F-4D97-AF65-F5344CB8AC3E}">
        <p14:creationId xmlns:p14="http://schemas.microsoft.com/office/powerpoint/2010/main" val="3206589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46</a:t>
            </a:fld>
            <a:endParaRPr lang="pt-BR"/>
          </a:p>
        </p:txBody>
      </p:sp>
    </p:spTree>
    <p:extLst>
      <p:ext uri="{BB962C8B-B14F-4D97-AF65-F5344CB8AC3E}">
        <p14:creationId xmlns:p14="http://schemas.microsoft.com/office/powerpoint/2010/main" val="339280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empírico</a:t>
            </a:r>
            <a:r>
              <a:rPr lang="pt-BR" dirty="0" smtClean="0"/>
              <a:t>: baseado na experiência e na observação, metódicas ou não.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Para </a:t>
            </a:r>
            <a:r>
              <a:rPr lang="pt-BR" dirty="0"/>
              <a:t>mais informações</a:t>
            </a:r>
            <a:r>
              <a:rPr lang="pt-BR" baseline="0" dirty="0"/>
              <a:t> sobre a inicialização dos pesos </a:t>
            </a:r>
            <a:r>
              <a:rPr lang="pt-BR" b="0" baseline="0" dirty="0"/>
              <a:t>vejam:</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[2] GOODFELLOW, I., BENGIO, Y., COURVILLE, A., Deep Learning, MIT Press, 2016. HAYKIN, S. Neural Networks and Learning Machines, 3rd edition, Prentice-Hall, 2008.</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baseline="0" dirty="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47</a:t>
            </a:fld>
            <a:endParaRPr lang="pt-BR"/>
          </a:p>
        </p:txBody>
      </p:sp>
    </p:spTree>
    <p:extLst>
      <p:ext uri="{BB962C8B-B14F-4D97-AF65-F5344CB8AC3E}">
        <p14:creationId xmlns:p14="http://schemas.microsoft.com/office/powerpoint/2010/main" val="2608885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Para mais informações</a:t>
            </a:r>
            <a:r>
              <a:rPr lang="pt-BR" baseline="0" dirty="0"/>
              <a:t> sobre a implementação de redes MLP na biblioteca SciKit-Learn, visite o seguinte site:</a:t>
            </a:r>
          </a:p>
          <a:p>
            <a:endParaRPr lang="pt-BR" dirty="0"/>
          </a:p>
          <a:p>
            <a:r>
              <a:rPr lang="pt-BR" dirty="0">
                <a:hlinkClick r:id="rId3"/>
              </a:rPr>
              <a:t>https://scikit-learn.org/stable/modules/neural_networks_supervised.html</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48</a:t>
            </a:fld>
            <a:endParaRPr lang="pt-BR"/>
          </a:p>
        </p:txBody>
      </p:sp>
    </p:spTree>
    <p:extLst>
      <p:ext uri="{BB962C8B-B14F-4D97-AF65-F5344CB8AC3E}">
        <p14:creationId xmlns:p14="http://schemas.microsoft.com/office/powerpoint/2010/main" val="1115039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SciKitMLPQPSKClassifier.ipynb</a:t>
            </a:r>
          </a:p>
        </p:txBody>
      </p:sp>
      <p:sp>
        <p:nvSpPr>
          <p:cNvPr id="4" name="Slide Number Placeholder 3"/>
          <p:cNvSpPr>
            <a:spLocks noGrp="1"/>
          </p:cNvSpPr>
          <p:nvPr>
            <p:ph type="sldNum" sz="quarter" idx="10"/>
          </p:nvPr>
        </p:nvSpPr>
        <p:spPr/>
        <p:txBody>
          <a:bodyPr/>
          <a:lstStyle/>
          <a:p>
            <a:fld id="{F430A2A4-8C14-4B1A-AD48-7B6401078BF7}" type="slidenum">
              <a:rPr lang="pt-BR" smtClean="0"/>
              <a:t>49</a:t>
            </a:fld>
            <a:endParaRPr lang="pt-BR"/>
          </a:p>
        </p:txBody>
      </p:sp>
    </p:spTree>
    <p:extLst>
      <p:ext uri="{BB962C8B-B14F-4D97-AF65-F5344CB8AC3E}">
        <p14:creationId xmlns:p14="http://schemas.microsoft.com/office/powerpoint/2010/main" val="2225570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a:t>: </a:t>
            </a:r>
            <a:r>
              <a:rPr lang="pt-BR" smtClean="0"/>
              <a:t>SciKitMLPRegression_v4.ipynb</a:t>
            </a:r>
            <a:endParaRPr lang="pt-BR" dirty="0"/>
          </a:p>
          <a:p>
            <a:endParaRPr lang="pt-BR" dirty="0"/>
          </a:p>
          <a:p>
            <a:r>
              <a:rPr lang="pt-BR" dirty="0"/>
              <a:t>N0: densidade espectral do ruído.</a:t>
            </a:r>
          </a:p>
        </p:txBody>
      </p:sp>
      <p:sp>
        <p:nvSpPr>
          <p:cNvPr id="4" name="Slide Number Placeholder 3"/>
          <p:cNvSpPr>
            <a:spLocks noGrp="1"/>
          </p:cNvSpPr>
          <p:nvPr>
            <p:ph type="sldNum" sz="quarter" idx="10"/>
          </p:nvPr>
        </p:nvSpPr>
        <p:spPr/>
        <p:txBody>
          <a:bodyPr/>
          <a:lstStyle/>
          <a:p>
            <a:fld id="{F430A2A4-8C14-4B1A-AD48-7B6401078BF7}" type="slidenum">
              <a:rPr lang="pt-BR" smtClean="0"/>
              <a:t>50</a:t>
            </a:fld>
            <a:endParaRPr lang="pt-BR"/>
          </a:p>
        </p:txBody>
      </p:sp>
    </p:spTree>
    <p:extLst>
      <p:ext uri="{BB962C8B-B14F-4D97-AF65-F5344CB8AC3E}">
        <p14:creationId xmlns:p14="http://schemas.microsoft.com/office/powerpoint/2010/main" val="3438320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spam/ham,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feedforward (FNN).</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a:t>
            </a:fld>
            <a:endParaRPr lang="pt-BR"/>
          </a:p>
        </p:txBody>
      </p:sp>
    </p:spTree>
    <p:extLst>
      <p:ext uri="{BB962C8B-B14F-4D97-AF65-F5344CB8AC3E}">
        <p14:creationId xmlns:p14="http://schemas.microsoft.com/office/powerpoint/2010/main" val="478113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Variando-se os pesos das</a:t>
            </a:r>
            <a:r>
              <a:rPr lang="pt-BR" baseline="0" dirty="0"/>
              <a:t> unidades que formam a rede</a:t>
            </a:r>
            <a:r>
              <a:rPr lang="pt-BR" dirty="0"/>
              <a:t>, forma-se um repertório de diferentes</a:t>
            </a:r>
            <a:r>
              <a:rPr lang="pt-BR" baseline="0" dirty="0"/>
              <a:t> tipos de </a:t>
            </a:r>
            <a:r>
              <a:rPr lang="pt-BR" dirty="0"/>
              <a:t>funções com diferentes escalas e orientações. A partir desse repertório, por meio de algoritmos de aprendizado, a rede neural constrói mapeamentos capazes de resolver problemas.</a:t>
            </a:r>
          </a:p>
          <a:p>
            <a:endParaRPr lang="pt-BR" dirty="0"/>
          </a:p>
          <a:p>
            <a:r>
              <a:rPr lang="pt-BR" dirty="0"/>
              <a:t>Para que uma rede MLP pudesse ser treinada corretamente, em </a:t>
            </a:r>
            <a:r>
              <a:rPr lang="pt-BR" sz="1200" b="0" i="0" kern="1200" dirty="0">
                <a:solidFill>
                  <a:schemeClr val="tx1"/>
                </a:solidFill>
                <a:effectLst/>
                <a:latin typeface="+mn-lt"/>
                <a:ea typeface="+mn-ea"/>
                <a:cs typeface="+mn-cs"/>
              </a:rPr>
              <a:t>1986 D. E. Rumelhart</a:t>
            </a:r>
            <a:r>
              <a:rPr lang="pt-BR" dirty="0"/>
              <a:t> e</a:t>
            </a:r>
            <a:r>
              <a:rPr lang="pt-BR" baseline="0" dirty="0"/>
              <a:t> seus colegas, </a:t>
            </a:r>
            <a:r>
              <a:rPr lang="pt-BR" dirty="0"/>
              <a:t>fizeram uma alteração fundamental na arquitetura do perceptron: substituíram a função step pela função logística (ou sigmoide).</a:t>
            </a:r>
            <a:r>
              <a:rPr lang="pt-BR" baseline="0" dirty="0"/>
              <a:t> </a:t>
            </a:r>
            <a:r>
              <a:rPr lang="pt-BR" dirty="0"/>
              <a:t>Isso foi essencial porque a função step contém apenas segmentos planos, portanto, não há gradiente com o qual se trabalhar (i.e.,</a:t>
            </a:r>
            <a:r>
              <a:rPr lang="pt-BR" baseline="0" dirty="0"/>
              <a:t> o algortimo do gradiente descendente </a:t>
            </a:r>
            <a:r>
              <a:rPr lang="pt-BR" dirty="0"/>
              <a:t>não pode se mover em uma superfície plana, ou seja, com gradiente igual a zero), enquanto isso, a função logística possui derivada diferente de zero e bem definida em todos os pontos, permitindo que </a:t>
            </a:r>
            <a:r>
              <a:rPr lang="pt-BR" baseline="0" dirty="0"/>
              <a:t>o algortimo do gradiente descendente </a:t>
            </a:r>
            <a:r>
              <a:rPr lang="pt-BR" dirty="0"/>
              <a:t>faça progresso a cada passo.</a:t>
            </a:r>
          </a:p>
          <a:p>
            <a:endParaRPr lang="pt-BR" dirty="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a:t>
            </a:fld>
            <a:endParaRPr lang="pt-BR"/>
          </a:p>
        </p:txBody>
      </p:sp>
    </p:spTree>
    <p:extLst>
      <p:ext uri="{BB962C8B-B14F-4D97-AF65-F5344CB8AC3E}">
        <p14:creationId xmlns:p14="http://schemas.microsoft.com/office/powerpoint/2010/main" val="924191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 derivada será importante, como veremos, no processo de aprendizado da rede neural.</a:t>
            </a:r>
          </a:p>
        </p:txBody>
      </p:sp>
      <p:sp>
        <p:nvSpPr>
          <p:cNvPr id="4" name="Slide Number Placeholder 3"/>
          <p:cNvSpPr>
            <a:spLocks noGrp="1"/>
          </p:cNvSpPr>
          <p:nvPr>
            <p:ph type="sldNum" sz="quarter" idx="10"/>
          </p:nvPr>
        </p:nvSpPr>
        <p:spPr/>
        <p:txBody>
          <a:bodyPr/>
          <a:lstStyle/>
          <a:p>
            <a:fld id="{F430A2A4-8C14-4B1A-AD48-7B6401078BF7}" type="slidenum">
              <a:rPr lang="pt-BR" smtClean="0"/>
              <a:t>6</a:t>
            </a:fld>
            <a:endParaRPr lang="pt-BR"/>
          </a:p>
        </p:txBody>
      </p:sp>
    </p:spTree>
    <p:extLst>
      <p:ext uri="{BB962C8B-B14F-4D97-AF65-F5344CB8AC3E}">
        <p14:creationId xmlns:p14="http://schemas.microsoft.com/office/powerpoint/2010/main" val="1025898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OBS</a:t>
            </a:r>
            <a:r>
              <a:rPr lang="pt-BR" dirty="0"/>
              <a:t>.: As funções de ativação logística e tangente hiperbólica não podem ser usadas em redes neurais profundas devido ao problema do desvanecimento do gradiente.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https://en.wikipedia.org/wiki/Vanishing_gradient_problem</a:t>
            </a:r>
            <a:endParaRPr lang="pt-BR" dirty="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8</a:t>
            </a:fld>
            <a:endParaRPr lang="pt-BR"/>
          </a:p>
        </p:txBody>
      </p:sp>
    </p:spTree>
    <p:extLst>
      <p:ext uri="{BB962C8B-B14F-4D97-AF65-F5344CB8AC3E}">
        <p14:creationId xmlns:p14="http://schemas.microsoft.com/office/powerpoint/2010/main" val="2422227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Existem vários</a:t>
            </a:r>
            <a:r>
              <a:rPr lang="pt-BR" baseline="0" dirty="0" smtClean="0"/>
              <a:t> outros tipos de funções de ativação, cada uma com suas vantagens e desvantagens.</a:t>
            </a:r>
          </a:p>
          <a:p>
            <a:r>
              <a:rPr lang="pt-BR" baseline="0" dirty="0" smtClean="0"/>
              <a:t>O link abaixo contem uma lista com vários tipos de funções de ativação.</a:t>
            </a:r>
          </a:p>
          <a:p>
            <a:r>
              <a:rPr lang="pt-BR" dirty="0" smtClean="0">
                <a:hlinkClick r:id="rId3"/>
              </a:rPr>
              <a:t>https://en.wikipedia.org/wiki/Activation_function#Comparison_of_activation_functions</a:t>
            </a:r>
            <a:endParaRPr lang="pt-BR" dirty="0" smtClean="0"/>
          </a:p>
        </p:txBody>
      </p:sp>
      <p:sp>
        <p:nvSpPr>
          <p:cNvPr id="4" name="Slide Number Placeholder 3"/>
          <p:cNvSpPr>
            <a:spLocks noGrp="1"/>
          </p:cNvSpPr>
          <p:nvPr>
            <p:ph type="sldNum" sz="quarter" idx="10"/>
          </p:nvPr>
        </p:nvSpPr>
        <p:spPr/>
        <p:txBody>
          <a:bodyPr/>
          <a:lstStyle/>
          <a:p>
            <a:fld id="{F430A2A4-8C14-4B1A-AD48-7B6401078BF7}" type="slidenum">
              <a:rPr lang="pt-BR" smtClean="0"/>
              <a:t>9</a:t>
            </a:fld>
            <a:endParaRPr lang="pt-BR"/>
          </a:p>
        </p:txBody>
      </p:sp>
    </p:spTree>
    <p:extLst>
      <p:ext uri="{BB962C8B-B14F-4D97-AF65-F5344CB8AC3E}">
        <p14:creationId xmlns:p14="http://schemas.microsoft.com/office/powerpoint/2010/main" val="3669037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advantages of </a:t>
            </a:r>
            <a:r>
              <a:rPr lang="en-US" dirty="0" err="1"/>
              <a:t>ReLU</a:t>
            </a:r>
            <a:r>
              <a:rPr lang="en-US" dirty="0"/>
              <a:t> over sigmoid function in deep neural networks?</a:t>
            </a:r>
            <a:endParaRPr lang="pt-BR" dirty="0"/>
          </a:p>
          <a:p>
            <a:r>
              <a:rPr lang="pt-BR" dirty="0">
                <a:hlinkClick r:id="rId3"/>
              </a:rPr>
              <a:t>https://stats.stackexchange.com/questions/126238/what-are-the-advantages-of-relu-over-sigmoid-function-in-deep-neural-networks#:~:text=The%20main%20reason%20why%20ReLu,deep%20network%20with%20sigmoid%20activation.</a:t>
            </a:r>
            <a:endParaRPr lang="pt-BR" dirty="0"/>
          </a:p>
          <a:p>
            <a:endParaRPr lang="pt-BR" dirty="0"/>
          </a:p>
          <a:p>
            <a:pPr fontAlgn="base"/>
            <a:r>
              <a:rPr lang="en-US" sz="1200" b="1" i="0" kern="1200" dirty="0">
                <a:solidFill>
                  <a:schemeClr val="tx1"/>
                </a:solidFill>
                <a:effectLst/>
                <a:latin typeface="+mn-lt"/>
                <a:ea typeface="+mn-ea"/>
                <a:cs typeface="+mn-cs"/>
              </a:rPr>
              <a:t>Advantage: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Sigmoid: not blowing up activation</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not vanishing gradient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More computationally efficient to compute than Sigmoid like functions since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just needs to pick max(0,</a:t>
            </a:r>
            <a:r>
              <a:rPr lang="en-US" sz="1200" b="0" i="0" u="none" strike="noStrike" kern="1200" dirty="0">
                <a:solidFill>
                  <a:schemeClr val="tx1"/>
                </a:solidFill>
                <a:effectLst/>
                <a:latin typeface="+mn-lt"/>
                <a:ea typeface="+mn-ea"/>
                <a:cs typeface="+mn-cs"/>
              </a:rPr>
              <a:t>xx</a:t>
            </a:r>
            <a:r>
              <a:rPr lang="en-US" sz="1200" b="0" i="0" kern="1200" dirty="0">
                <a:solidFill>
                  <a:schemeClr val="tx1"/>
                </a:solidFill>
                <a:effectLst/>
                <a:latin typeface="+mn-lt"/>
                <a:ea typeface="+mn-ea"/>
                <a:cs typeface="+mn-cs"/>
              </a:rPr>
              <a:t>) and not perform expensive exponential operations as in </a:t>
            </a:r>
            <a:r>
              <a:rPr lang="en-US" sz="1200" b="0" i="0" kern="1200" dirty="0" err="1">
                <a:solidFill>
                  <a:schemeClr val="tx1"/>
                </a:solidFill>
                <a:effectLst/>
                <a:latin typeface="+mn-lt"/>
                <a:ea typeface="+mn-ea"/>
                <a:cs typeface="+mn-cs"/>
              </a:rPr>
              <a:t>Sigmoids</a:t>
            </a:r>
            <a:endParaRPr lang="en-US" sz="1200" b="0"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In practice, networks with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tend to show better convergence performance than sigmoid. (</a:t>
            </a:r>
            <a:r>
              <a:rPr lang="en-US" sz="1200" b="0" i="0" u="sng" kern="1200" dirty="0" err="1">
                <a:solidFill>
                  <a:schemeClr val="tx1"/>
                </a:solidFill>
                <a:effectLst/>
                <a:latin typeface="+mn-lt"/>
                <a:ea typeface="+mn-ea"/>
                <a:cs typeface="+mn-cs"/>
                <a:hlinkClick r:id="rId4"/>
              </a:rPr>
              <a:t>Krizhevsky</a:t>
            </a:r>
            <a:r>
              <a:rPr lang="en-US" sz="1200" b="0" i="0" u="sng" kern="1200" dirty="0">
                <a:solidFill>
                  <a:schemeClr val="tx1"/>
                </a:solidFill>
                <a:effectLst/>
                <a:latin typeface="+mn-lt"/>
                <a:ea typeface="+mn-ea"/>
                <a:cs typeface="+mn-cs"/>
                <a:hlinkClick r:id="rId4"/>
              </a:rPr>
              <a:t> et al.</a:t>
            </a:r>
            <a:r>
              <a:rPr lang="en-US" sz="1200" b="0" i="0" kern="1200" dirty="0">
                <a:solidFill>
                  <a:schemeClr val="tx1"/>
                </a:solidFill>
                <a:effectLst/>
                <a:latin typeface="+mn-lt"/>
                <a:ea typeface="+mn-ea"/>
                <a:cs typeface="+mn-cs"/>
              </a:rPr>
              <a:t>)</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Disadvantage:</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Sigmoid: tend to vanish gradient (cause there is a mechanism to reduce the gradient as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increase, where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is the input of a sigmoid function. Gradient of Sigmoid: </a:t>
            </a:r>
            <a:r>
              <a:rPr lang="en-US" sz="1200" b="0" i="0" u="none" strike="noStrike" kern="1200" dirty="0">
                <a:solidFill>
                  <a:schemeClr val="tx1"/>
                </a:solidFill>
                <a:effectLst/>
                <a:latin typeface="+mn-lt"/>
                <a:ea typeface="+mn-ea"/>
                <a:cs typeface="+mn-cs"/>
              </a:rPr>
              <a:t>S′(a)=S(a)(1−S(a))S′(a)=S(a)(1−S(a))</a:t>
            </a:r>
            <a:r>
              <a:rPr lang="en-US" sz="1200" b="0" i="0" kern="1200" dirty="0">
                <a:solidFill>
                  <a:schemeClr val="tx1"/>
                </a:solidFill>
                <a:effectLst/>
                <a:latin typeface="+mn-lt"/>
                <a:ea typeface="+mn-ea"/>
                <a:cs typeface="+mn-cs"/>
              </a:rPr>
              <a:t>. When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grows to infinite large , </a:t>
            </a:r>
            <a:r>
              <a:rPr lang="en-US" sz="1200" b="0" i="0" u="none" strike="noStrike" kern="1200" dirty="0">
                <a:solidFill>
                  <a:schemeClr val="tx1"/>
                </a:solidFill>
                <a:effectLst/>
                <a:latin typeface="+mn-lt"/>
                <a:ea typeface="+mn-ea"/>
                <a:cs typeface="+mn-cs"/>
              </a:rPr>
              <a:t>S′(a)=S(a)(1−S(a))=1×(1−1)=0S′(a)=S(a)(1−S(a))=1×(1−1)=0</a:t>
            </a:r>
            <a:r>
              <a:rPr lang="en-US" sz="1200" b="0" i="0" kern="1200" dirty="0">
                <a:solidFill>
                  <a:schemeClr val="tx1"/>
                </a:solidFill>
                <a:effectLst/>
                <a:latin typeface="+mn-lt"/>
                <a:ea typeface="+mn-ea"/>
                <a:cs typeface="+mn-cs"/>
              </a:rPr>
              <a: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tend to blow up activation (there is no mechanism to constrain the output of the neuron, as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itself is the output)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Dying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problem - if too many activations get below zero then most of the units(neurons) in network with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will simply output zero, in other words, die and thereby prohibiting learning.(This can be handled, to some extent, by using Leaky-</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instead.)</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Just complementing the other answers:</a:t>
            </a:r>
          </a:p>
          <a:p>
            <a:pPr fontAlgn="base"/>
            <a:r>
              <a:rPr lang="en-US" sz="1200" b="1" i="0" kern="1200" dirty="0">
                <a:solidFill>
                  <a:schemeClr val="tx1"/>
                </a:solidFill>
                <a:effectLst/>
                <a:latin typeface="+mn-lt"/>
                <a:ea typeface="+mn-ea"/>
                <a:cs typeface="+mn-cs"/>
              </a:rPr>
              <a:t>Vanishing Gradients</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other answers are right to point out that the bigger the input (in absolute value) the smaller the gradient of the sigmoid function. But, probably an even more important effect is that the derivative of the sigmoid function is </a:t>
            </a:r>
            <a:r>
              <a:rPr lang="en-US" sz="1200" b="1" i="0" kern="1200" dirty="0">
                <a:solidFill>
                  <a:schemeClr val="tx1"/>
                </a:solidFill>
                <a:effectLst/>
                <a:latin typeface="+mn-lt"/>
                <a:ea typeface="+mn-ea"/>
                <a:cs typeface="+mn-cs"/>
              </a:rPr>
              <a:t>ALWAYS smaller than one</a:t>
            </a:r>
            <a:r>
              <a:rPr lang="en-US" sz="1200" b="0" i="0" kern="1200" dirty="0">
                <a:solidFill>
                  <a:schemeClr val="tx1"/>
                </a:solidFill>
                <a:effectLst/>
                <a:latin typeface="+mn-lt"/>
                <a:ea typeface="+mn-ea"/>
                <a:cs typeface="+mn-cs"/>
              </a:rPr>
              <a:t>. In fact it is at most 0.25!</a:t>
            </a:r>
          </a:p>
          <a:p>
            <a:pPr fontAlgn="base"/>
            <a:r>
              <a:rPr lang="en-US" sz="1200" b="0" i="0" kern="1200" dirty="0">
                <a:solidFill>
                  <a:schemeClr val="tx1"/>
                </a:solidFill>
                <a:effectLst/>
                <a:latin typeface="+mn-lt"/>
                <a:ea typeface="+mn-ea"/>
                <a:cs typeface="+mn-cs"/>
              </a:rPr>
              <a:t>The down side of this is that if you have many layers, you will multiply these gradients, and the product of many smaller than 1 values goes to zero very quickly.</a:t>
            </a:r>
          </a:p>
          <a:p>
            <a:pPr fontAlgn="base"/>
            <a:r>
              <a:rPr lang="en-US" sz="1200" b="0" i="0" kern="1200" dirty="0">
                <a:solidFill>
                  <a:schemeClr val="tx1"/>
                </a:solidFill>
                <a:effectLst/>
                <a:latin typeface="+mn-lt"/>
                <a:ea typeface="+mn-ea"/>
                <a:cs typeface="+mn-cs"/>
              </a:rPr>
              <a:t>Since the state of the art of for Deep Learning has shown that more layers helps a lot, then this disadvantage of the Sigmoid function is a game killer. </a:t>
            </a:r>
            <a:r>
              <a:rPr lang="en-US" sz="1200" b="1" i="0" kern="1200" dirty="0">
                <a:solidFill>
                  <a:schemeClr val="tx1"/>
                </a:solidFill>
                <a:effectLst/>
                <a:latin typeface="+mn-lt"/>
                <a:ea typeface="+mn-ea"/>
                <a:cs typeface="+mn-cs"/>
              </a:rPr>
              <a:t>You just can't do Deep Learning with Sigmoid.</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On the other hand the gradient of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is either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for </a:t>
            </a:r>
            <a:r>
              <a:rPr lang="en-US" sz="1200" b="0" i="0" u="none" strike="noStrike" kern="1200" dirty="0">
                <a:solidFill>
                  <a:schemeClr val="tx1"/>
                </a:solidFill>
                <a:effectLst/>
                <a:latin typeface="+mn-lt"/>
                <a:ea typeface="+mn-ea"/>
                <a:cs typeface="+mn-cs"/>
              </a:rPr>
              <a:t>a&lt;0a&lt;0</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for </a:t>
            </a:r>
            <a:r>
              <a:rPr lang="en-US" sz="1200" b="0" i="0" u="none" strike="noStrike" kern="1200" dirty="0">
                <a:solidFill>
                  <a:schemeClr val="tx1"/>
                </a:solidFill>
                <a:effectLst/>
                <a:latin typeface="+mn-lt"/>
                <a:ea typeface="+mn-ea"/>
                <a:cs typeface="+mn-cs"/>
              </a:rPr>
              <a:t>a&gt;0a&gt;0</a:t>
            </a:r>
            <a:r>
              <a:rPr lang="en-US" sz="1200" b="0" i="0" kern="1200" dirty="0">
                <a:solidFill>
                  <a:schemeClr val="tx1"/>
                </a:solidFill>
                <a:effectLst/>
                <a:latin typeface="+mn-lt"/>
                <a:ea typeface="+mn-ea"/>
                <a:cs typeface="+mn-cs"/>
              </a:rPr>
              <a:t>. That means that you can put as many layers as you like, because multiplying the gradients will neither vanish nor explode.</a:t>
            </a:r>
          </a:p>
          <a:p>
            <a:pPr fontAlgn="base"/>
            <a:endParaRPr lang="en-US" sz="1200" b="0" i="0" kern="1200" dirty="0">
              <a:solidFill>
                <a:schemeClr val="tx1"/>
              </a:solidFill>
              <a:effectLst/>
              <a:latin typeface="+mn-lt"/>
              <a:ea typeface="+mn-ea"/>
              <a:cs typeface="+mn-cs"/>
            </a:endParaRP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10</a:t>
            </a:fld>
            <a:endParaRPr lang="pt-BR"/>
          </a:p>
        </p:txBody>
      </p:sp>
    </p:spTree>
    <p:extLst>
      <p:ext uri="{BB962C8B-B14F-4D97-AF65-F5344CB8AC3E}">
        <p14:creationId xmlns:p14="http://schemas.microsoft.com/office/powerpoint/2010/main" val="3143507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11</a:t>
            </a:fld>
            <a:endParaRPr lang="pt-BR"/>
          </a:p>
        </p:txBody>
      </p:sp>
    </p:spTree>
    <p:extLst>
      <p:ext uri="{BB962C8B-B14F-4D97-AF65-F5344CB8AC3E}">
        <p14:creationId xmlns:p14="http://schemas.microsoft.com/office/powerpoint/2010/main" val="3897015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09/06/2021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2086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09/06/2021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013950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09/06/2021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4458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09/06/2021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3514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1D0464-8C8A-49C0-859F-777E51766A35}" type="datetimeFigureOut">
              <a:rPr lang="pt-BR" smtClean="0"/>
              <a:t>09/06/2021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875213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p:cNvSpPr>
            <a:spLocks noGrp="1"/>
          </p:cNvSpPr>
          <p:nvPr>
            <p:ph type="dt" sz="half" idx="10"/>
          </p:nvPr>
        </p:nvSpPr>
        <p:spPr/>
        <p:txBody>
          <a:bodyPr/>
          <a:lstStyle/>
          <a:p>
            <a:fld id="{221D0464-8C8A-49C0-859F-777E51766A35}" type="datetimeFigureOut">
              <a:rPr lang="pt-BR" smtClean="0"/>
              <a:t>09/06/2021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6366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p:cNvSpPr>
            <a:spLocks noGrp="1"/>
          </p:cNvSpPr>
          <p:nvPr>
            <p:ph type="dt" sz="half" idx="10"/>
          </p:nvPr>
        </p:nvSpPr>
        <p:spPr/>
        <p:txBody>
          <a:bodyPr/>
          <a:lstStyle/>
          <a:p>
            <a:fld id="{221D0464-8C8A-49C0-859F-777E51766A35}" type="datetimeFigureOut">
              <a:rPr lang="pt-BR" smtClean="0"/>
              <a:t>09/06/2021</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60396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Date Placeholder 2"/>
          <p:cNvSpPr>
            <a:spLocks noGrp="1"/>
          </p:cNvSpPr>
          <p:nvPr>
            <p:ph type="dt" sz="half" idx="10"/>
          </p:nvPr>
        </p:nvSpPr>
        <p:spPr/>
        <p:txBody>
          <a:bodyPr/>
          <a:lstStyle/>
          <a:p>
            <a:fld id="{221D0464-8C8A-49C0-859F-777E51766A35}" type="datetimeFigureOut">
              <a:rPr lang="pt-BR" smtClean="0"/>
              <a:t>09/06/2021</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0141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1D0464-8C8A-49C0-859F-777E51766A35}" type="datetimeFigureOut">
              <a:rPr lang="pt-BR" smtClean="0"/>
              <a:t>09/06/2021</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66525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09/06/2021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76559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09/06/2021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92106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D0464-8C8A-49C0-859F-777E51766A35}" type="datetimeFigureOut">
              <a:rPr lang="pt-BR" smtClean="0"/>
              <a:t>09/06/2021</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2E8FC-741C-4BF1-B071-7D772D706EF9}" type="slidenum">
              <a:rPr lang="pt-BR" smtClean="0"/>
              <a:t>‹#›</a:t>
            </a:fld>
            <a:endParaRPr lang="pt-BR"/>
          </a:p>
        </p:txBody>
      </p:sp>
    </p:spTree>
    <p:extLst>
      <p:ext uri="{BB962C8B-B14F-4D97-AF65-F5344CB8AC3E}">
        <p14:creationId xmlns:p14="http://schemas.microsoft.com/office/powerpoint/2010/main" val="2060889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scikit-learn.org/stable/related_projects.html#related-project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21.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18" Type="http://schemas.openxmlformats.org/officeDocument/2006/relationships/image" Target="../media/image73.png"/><Relationship Id="rId26" Type="http://schemas.openxmlformats.org/officeDocument/2006/relationships/image" Target="../media/image77.png"/><Relationship Id="rId3" Type="http://schemas.openxmlformats.org/officeDocument/2006/relationships/image" Target="../media/image300.png"/><Relationship Id="rId21" Type="http://schemas.openxmlformats.org/officeDocument/2006/relationships/image" Target="../media/image75.png"/><Relationship Id="rId7" Type="http://schemas.openxmlformats.org/officeDocument/2006/relationships/image" Target="../media/image64.png"/><Relationship Id="rId12" Type="http://schemas.openxmlformats.org/officeDocument/2006/relationships/image" Target="../media/image231.png"/><Relationship Id="rId17" Type="http://schemas.openxmlformats.org/officeDocument/2006/relationships/image" Target="../media/image72.png"/><Relationship Id="rId25" Type="http://schemas.openxmlformats.org/officeDocument/2006/relationships/image" Target="../media/image450.png"/><Relationship Id="rId2" Type="http://schemas.openxmlformats.org/officeDocument/2006/relationships/image" Target="../media/image290.png"/><Relationship Id="rId16" Type="http://schemas.openxmlformats.org/officeDocument/2006/relationships/image" Target="../media/image71.png"/><Relationship Id="rId20"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440.png"/><Relationship Id="rId5" Type="http://schemas.openxmlformats.org/officeDocument/2006/relationships/image" Target="../media/image320.png"/><Relationship Id="rId15" Type="http://schemas.openxmlformats.org/officeDocument/2006/relationships/image" Target="../media/image191.png"/><Relationship Id="rId23" Type="http://schemas.openxmlformats.org/officeDocument/2006/relationships/image" Target="../media/image76.png"/><Relationship Id="rId10" Type="http://schemas.openxmlformats.org/officeDocument/2006/relationships/image" Target="../media/image67.png"/><Relationship Id="rId19" Type="http://schemas.openxmlformats.org/officeDocument/2006/relationships/image" Target="../media/image370.png"/><Relationship Id="rId4" Type="http://schemas.openxmlformats.org/officeDocument/2006/relationships/image" Target="../media/image310.png"/><Relationship Id="rId9" Type="http://schemas.openxmlformats.org/officeDocument/2006/relationships/image" Target="../media/image66.png"/><Relationship Id="rId14" Type="http://schemas.openxmlformats.org/officeDocument/2006/relationships/image" Target="../media/image70.png"/><Relationship Id="rId22" Type="http://schemas.openxmlformats.org/officeDocument/2006/relationships/image" Target="../media/image420.png"/></Relationships>
</file>

<file path=ppt/slides/_rels/slide56.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11.png"/><Relationship Id="rId7"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280.png"/><Relationship Id="rId4" Type="http://schemas.openxmlformats.org/officeDocument/2006/relationships/image" Target="../media/image78.png"/><Relationship Id="rId9" Type="http://schemas.openxmlformats.org/officeDocument/2006/relationships/image" Target="../media/image270.png"/></Relationships>
</file>

<file path=ppt/slides/_rels/slide57.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180.png"/><Relationship Id="rId7" Type="http://schemas.openxmlformats.org/officeDocument/2006/relationships/image" Target="../media/image220.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90.png"/><Relationship Id="rId9" Type="http://schemas.openxmlformats.org/officeDocument/2006/relationships/image" Target="../media/image240.png"/></Relationships>
</file>

<file path=ppt/slides/_rels/slide58.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231.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image" Target="../media/image81.png"/><Relationship Id="rId16"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3.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2.png"/></Relationships>
</file>

<file path=ppt/slides/_rels/slide5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242.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261.png"/><Relationship Id="rId7" Type="http://schemas.openxmlformats.org/officeDocument/2006/relationships/image" Target="../media/image301.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81.png"/><Relationship Id="rId4" Type="http://schemas.openxmlformats.org/officeDocument/2006/relationships/image" Target="../media/image271.png"/><Relationship Id="rId9" Type="http://schemas.openxmlformats.org/officeDocument/2006/relationships/image" Target="../media/image321.png"/></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40.png"/><Relationship Id="rId7" Type="http://schemas.openxmlformats.org/officeDocument/2006/relationships/image" Target="../media/image390.png"/><Relationship Id="rId2"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60.png"/><Relationship Id="rId10" Type="http://schemas.openxmlformats.org/officeDocument/2006/relationships/image" Target="../media/image430.png"/><Relationship Id="rId4" Type="http://schemas.openxmlformats.org/officeDocument/2006/relationships/image" Target="../media/image350.png"/><Relationship Id="rId9" Type="http://schemas.openxmlformats.org/officeDocument/2006/relationships/image" Target="../media/image410.png"/></Relationships>
</file>

<file path=ppt/slides/_rels/slide63.xml.rels><?xml version="1.0" encoding="UTF-8" standalone="yes"?>
<Relationships xmlns="http://schemas.openxmlformats.org/package/2006/relationships"><Relationship Id="rId3" Type="http://schemas.openxmlformats.org/officeDocument/2006/relationships/image" Target="../media/image470.png"/><Relationship Id="rId7" Type="http://schemas.openxmlformats.org/officeDocument/2006/relationships/image" Target="../media/image510.pn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480.png"/></Relationships>
</file>

<file path=ppt/slides/_rels/slide6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0.png"/><Relationship Id="rId7" Type="http://schemas.openxmlformats.org/officeDocument/2006/relationships/image" Target="../media/image57.png"/><Relationship Id="rId2" Type="http://schemas.openxmlformats.org/officeDocument/2006/relationships/image" Target="../media/image520.png"/><Relationship Id="rId1" Type="http://schemas.openxmlformats.org/officeDocument/2006/relationships/slideLayout" Target="../slideLayouts/slideLayout2.xml"/><Relationship Id="rId6" Type="http://schemas.openxmlformats.org/officeDocument/2006/relationships/image" Target="../media/image560.png"/><Relationship Id="rId5" Type="http://schemas.openxmlformats.org/officeDocument/2006/relationships/image" Target="../media/image550.png"/><Relationship Id="rId10" Type="http://schemas.openxmlformats.org/officeDocument/2006/relationships/image" Target="../media/image600.png"/><Relationship Id="rId4" Type="http://schemas.openxmlformats.org/officeDocument/2006/relationships/image" Target="../media/image540.png"/><Relationship Id="rId9" Type="http://schemas.openxmlformats.org/officeDocument/2006/relationships/image" Target="../media/image590.png"/></Relationships>
</file>

<file path=ppt/slides/_rels/slide65.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image" Target="../media/image62.pn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image" Target="../media/image61.png"/><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png"/><Relationship Id="rId19" Type="http://schemas.openxmlformats.org/officeDocument/2006/relationships/image" Target="../media/image112.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s>
</file>

<file path=ppt/slides/_rels/slide66.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7.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116.png"/><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png"/><Relationship Id="rId4" Type="http://schemas.openxmlformats.org/officeDocument/2006/relationships/image" Target="../media/image97.png"/><Relationship Id="rId9" Type="http://schemas.openxmlformats.org/officeDocument/2006/relationships/image" Target="../media/image122.png"/><Relationship Id="rId14" Type="http://schemas.openxmlformats.org/officeDocument/2006/relationships/image" Target="../media/image127.pn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fontScale="90000"/>
          </a:bodyPr>
          <a:lstStyle/>
          <a:p>
            <a:r>
              <a:rPr lang="pt-BR" sz="5400" dirty="0"/>
              <a:t>TP555 - Inteligência Artificial e Machine Learning:</a:t>
            </a:r>
            <a:r>
              <a:rPr lang="pt-BR" dirty="0"/>
              <a:t/>
            </a:r>
            <a:br>
              <a:rPr lang="pt-BR" dirty="0"/>
            </a:br>
            <a:r>
              <a:rPr lang="pt-BR" b="1" i="1" dirty="0"/>
              <a:t>Redes Neurais Artificiais (Parte II)</a:t>
            </a:r>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4214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4464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Funções de </a:t>
            </a:r>
            <a:r>
              <a:rPr lang="pt-BR" dirty="0" smtClean="0"/>
              <a:t>ativação</a:t>
            </a:r>
            <a:endParaRPr lang="pt-BR" dirty="0"/>
          </a:p>
        </p:txBody>
      </p:sp>
      <p:sp>
        <p:nvSpPr>
          <p:cNvPr id="3" name="Content Placeholder 2"/>
          <p:cNvSpPr>
            <a:spLocks noGrp="1"/>
          </p:cNvSpPr>
          <p:nvPr>
            <p:ph idx="1"/>
          </p:nvPr>
        </p:nvSpPr>
        <p:spPr>
          <a:xfrm>
            <a:off x="838200" y="1825624"/>
            <a:ext cx="11120438" cy="4760914"/>
          </a:xfrm>
        </p:spPr>
        <p:txBody>
          <a:bodyPr>
            <a:normAutofit/>
          </a:bodyPr>
          <a:lstStyle/>
          <a:p>
            <a:r>
              <a:rPr lang="pt-BR" dirty="0" smtClean="0"/>
              <a:t>Vantagens </a:t>
            </a:r>
            <a:r>
              <a:rPr lang="pt-BR" dirty="0"/>
              <a:t>da </a:t>
            </a:r>
            <a:r>
              <a:rPr lang="pt-BR" b="1" i="1" dirty="0" smtClean="0"/>
              <a:t>função retificadora</a:t>
            </a:r>
            <a:r>
              <a:rPr lang="pt-BR" dirty="0"/>
              <a:t>:</a:t>
            </a:r>
            <a:endParaRPr lang="pt-BR" dirty="0" smtClean="0"/>
          </a:p>
          <a:p>
            <a:pPr lvl="1">
              <a:buFont typeface="Wingdings" panose="05000000000000000000" pitchFamily="2" charset="2"/>
              <a:buChar char="§"/>
            </a:pPr>
            <a:r>
              <a:rPr lang="pt-BR" dirty="0" smtClean="0"/>
              <a:t>A função e sua derivada são mais rápidas </a:t>
            </a:r>
            <a:r>
              <a:rPr lang="pt-BR" dirty="0"/>
              <a:t>de calcular do que a </a:t>
            </a:r>
            <a:r>
              <a:rPr lang="pt-BR" dirty="0" smtClean="0"/>
              <a:t>funções logística e tangente hiperbólica.</a:t>
            </a:r>
          </a:p>
          <a:p>
            <a:pPr lvl="1">
              <a:buFont typeface="Wingdings" panose="05000000000000000000" pitchFamily="2" charset="2"/>
              <a:buChar char="§"/>
            </a:pPr>
            <a:r>
              <a:rPr lang="pt-BR" dirty="0" smtClean="0"/>
              <a:t>Não sofre com </a:t>
            </a:r>
            <a:r>
              <a:rPr lang="pt-BR" dirty="0"/>
              <a:t>o problema </a:t>
            </a:r>
            <a:r>
              <a:rPr lang="pt-BR" dirty="0" smtClean="0"/>
              <a:t>da diminuição do gradiente</a:t>
            </a:r>
            <a:r>
              <a:rPr lang="pt-BR" dirty="0"/>
              <a:t>: </a:t>
            </a:r>
            <a:r>
              <a:rPr lang="pt-BR" dirty="0" smtClean="0"/>
              <a:t>o </a:t>
            </a:r>
            <a:r>
              <a:rPr lang="pt-BR" dirty="0"/>
              <a:t>gradiente é multiplicado várias vezes </a:t>
            </a:r>
            <a:r>
              <a:rPr lang="pt-BR" dirty="0" smtClean="0"/>
              <a:t>com o algoritmo da </a:t>
            </a:r>
            <a:r>
              <a:rPr lang="pt-BR" b="1" i="1" dirty="0" smtClean="0"/>
              <a:t>retropropagação</a:t>
            </a:r>
            <a:r>
              <a:rPr lang="pt-BR" dirty="0"/>
              <a:t>, o que faz com que o gradiente se torne menor para as camadas inferiores, levando a uma mudança muito pequena ou até mesmo nenhuma mudança nos pesos das camadas inferiores</a:t>
            </a:r>
            <a:r>
              <a:rPr lang="pt-BR" dirty="0" smtClean="0"/>
              <a:t>.</a:t>
            </a:r>
          </a:p>
          <a:p>
            <a:r>
              <a:rPr lang="pt-BR" dirty="0" smtClean="0"/>
              <a:t>Outras funções de ativação são:</a:t>
            </a:r>
          </a:p>
          <a:p>
            <a:pPr lvl="1">
              <a:buFont typeface="Wingdings" panose="05000000000000000000" pitchFamily="2" charset="2"/>
              <a:buChar char="§"/>
            </a:pPr>
            <a:r>
              <a:rPr lang="pt-BR" dirty="0" smtClean="0"/>
              <a:t>Identidade ou linear</a:t>
            </a:r>
          </a:p>
          <a:p>
            <a:pPr lvl="1">
              <a:buFont typeface="Wingdings" panose="05000000000000000000" pitchFamily="2" charset="2"/>
              <a:buChar char="§"/>
            </a:pPr>
            <a:r>
              <a:rPr lang="pt-BR" dirty="0"/>
              <a:t>Gaussian Error Linear Unit (GELU</a:t>
            </a:r>
            <a:r>
              <a:rPr lang="pt-BR" dirty="0" smtClean="0"/>
              <a:t>)</a:t>
            </a:r>
          </a:p>
          <a:p>
            <a:pPr lvl="1">
              <a:buFont typeface="Wingdings" panose="05000000000000000000" pitchFamily="2" charset="2"/>
              <a:buChar char="§"/>
            </a:pPr>
            <a:r>
              <a:rPr lang="en-US" dirty="0"/>
              <a:t>Leaky rectified linear unit (Leaky </a:t>
            </a:r>
            <a:r>
              <a:rPr lang="en-US" dirty="0" err="1"/>
              <a:t>ReLU</a:t>
            </a:r>
            <a:r>
              <a:rPr lang="en-US" dirty="0"/>
              <a:t>)</a:t>
            </a:r>
            <a:endParaRPr lang="pt-BR" dirty="0" smtClean="0"/>
          </a:p>
          <a:p>
            <a:pPr lvl="1">
              <a:buFont typeface="Wingdings" panose="05000000000000000000" pitchFamily="2" charset="2"/>
              <a:buChar char="§"/>
            </a:pPr>
            <a:r>
              <a:rPr lang="pt-BR" dirty="0" smtClean="0"/>
              <a:t>Gaussiana</a:t>
            </a:r>
            <a:endParaRPr lang="pt-BR" dirty="0"/>
          </a:p>
        </p:txBody>
      </p:sp>
    </p:spTree>
    <p:extLst>
      <p:ext uri="{BB962C8B-B14F-4D97-AF65-F5344CB8AC3E}">
        <p14:creationId xmlns:p14="http://schemas.microsoft.com/office/powerpoint/2010/main" val="29408797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Conectando Neurônios</a:t>
            </a:r>
          </a:p>
        </p:txBody>
      </p:sp>
      <p:sp>
        <p:nvSpPr>
          <p:cNvPr id="3" name="Content Placeholder 2"/>
          <p:cNvSpPr>
            <a:spLocks noGrp="1"/>
          </p:cNvSpPr>
          <p:nvPr>
            <p:ph idx="1"/>
          </p:nvPr>
        </p:nvSpPr>
        <p:spPr>
          <a:xfrm>
            <a:off x="838199" y="1825624"/>
            <a:ext cx="7721640" cy="4879976"/>
          </a:xfrm>
        </p:spPr>
        <p:txBody>
          <a:bodyPr>
            <a:normAutofit fontScale="92500" lnSpcReduction="10000"/>
          </a:bodyPr>
          <a:lstStyle/>
          <a:p>
            <a:r>
              <a:rPr lang="pt-BR" dirty="0"/>
              <a:t>Existem basicamente duas maneiras distintas para se conectar os </a:t>
            </a:r>
            <a:r>
              <a:rPr lang="pt-BR" b="1" i="1" dirty="0"/>
              <a:t>nós</a:t>
            </a:r>
            <a:r>
              <a:rPr lang="pt-BR" dirty="0"/>
              <a:t> (ou </a:t>
            </a:r>
            <a:r>
              <a:rPr lang="pt-BR" b="1" i="1" dirty="0"/>
              <a:t>neurônios</a:t>
            </a:r>
            <a:r>
              <a:rPr lang="pt-BR" dirty="0"/>
              <a:t>) de uma rede.</a:t>
            </a:r>
          </a:p>
          <a:p>
            <a:r>
              <a:rPr lang="pt-BR" dirty="0"/>
              <a:t>Na figura ao lado, os </a:t>
            </a:r>
            <a:r>
              <a:rPr lang="pt-BR" b="1" i="1" dirty="0"/>
              <a:t>nós</a:t>
            </a:r>
            <a:r>
              <a:rPr lang="pt-BR" dirty="0"/>
              <a:t> da rede </a:t>
            </a:r>
            <a:r>
              <a:rPr lang="pt-BR" dirty="0" smtClean="0"/>
              <a:t>têm </a:t>
            </a:r>
            <a:r>
              <a:rPr lang="pt-BR" dirty="0"/>
              <a:t>conexões em apenas uma única direção. </a:t>
            </a:r>
          </a:p>
          <a:p>
            <a:r>
              <a:rPr lang="pt-BR" dirty="0"/>
              <a:t>Esse tipo de rede é conhecida como </a:t>
            </a:r>
            <a:r>
              <a:rPr lang="pt-BR" b="1" i="1" dirty="0"/>
              <a:t>rede de alimentação </a:t>
            </a:r>
            <a:r>
              <a:rPr lang="pt-BR" b="1" i="1" dirty="0" smtClean="0"/>
              <a:t>direta </a:t>
            </a:r>
            <a:r>
              <a:rPr lang="pt-BR" dirty="0" smtClean="0"/>
              <a:t>(</a:t>
            </a:r>
            <a:r>
              <a:rPr lang="pt-BR" i="1" dirty="0" smtClean="0"/>
              <a:t>feedforward</a:t>
            </a:r>
            <a:r>
              <a:rPr lang="pt-BR" dirty="0" smtClean="0"/>
              <a:t>) </a:t>
            </a:r>
            <a:r>
              <a:rPr lang="pt-BR" dirty="0"/>
              <a:t>ou </a:t>
            </a:r>
            <a:r>
              <a:rPr lang="pt-BR" b="1" i="1" dirty="0"/>
              <a:t>sem realimentação</a:t>
            </a:r>
            <a:r>
              <a:rPr lang="pt-BR" dirty="0"/>
              <a:t>.</a:t>
            </a:r>
          </a:p>
          <a:p>
            <a:r>
              <a:rPr lang="pt-BR" dirty="0"/>
              <a:t>O sinal percorre a rede em uma única direção, da entrada para a saída. </a:t>
            </a:r>
          </a:p>
          <a:p>
            <a:r>
              <a:rPr lang="pt-BR" dirty="0"/>
              <a:t>Os </a:t>
            </a:r>
            <a:r>
              <a:rPr lang="pt-BR" b="1" i="1" dirty="0"/>
              <a:t>nós</a:t>
            </a:r>
            <a:r>
              <a:rPr lang="pt-BR" dirty="0"/>
              <a:t> da mesma camada não são conectados.</a:t>
            </a:r>
          </a:p>
          <a:p>
            <a:r>
              <a:rPr lang="pt-BR" dirty="0"/>
              <a:t>Esse tipo de rede representa uma função de suas entradas atuais e, portanto, não possui um estado interno além dos próprios pesos.</a:t>
            </a:r>
          </a:p>
          <a:p>
            <a:endParaRPr lang="pt-BR"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3742" y="2255520"/>
            <a:ext cx="4102058" cy="3355038"/>
          </a:xfrm>
          <a:prstGeom prst="rect">
            <a:avLst/>
          </a:prstGeom>
        </p:spPr>
      </p:pic>
    </p:spTree>
    <p:extLst>
      <p:ext uri="{BB962C8B-B14F-4D97-AF65-F5344CB8AC3E}">
        <p14:creationId xmlns:p14="http://schemas.microsoft.com/office/powerpoint/2010/main" val="29210565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Conectando Neurônios</a:t>
            </a:r>
          </a:p>
        </p:txBody>
      </p:sp>
      <p:sp>
        <p:nvSpPr>
          <p:cNvPr id="6" name="Content Placeholder 5"/>
          <p:cNvSpPr>
            <a:spLocks noGrp="1"/>
          </p:cNvSpPr>
          <p:nvPr>
            <p:ph idx="1"/>
          </p:nvPr>
        </p:nvSpPr>
        <p:spPr>
          <a:xfrm>
            <a:off x="838200" y="1825625"/>
            <a:ext cx="8054628" cy="4875426"/>
          </a:xfrm>
        </p:spPr>
        <p:txBody>
          <a:bodyPr>
            <a:normAutofit fontScale="77500" lnSpcReduction="20000"/>
          </a:bodyPr>
          <a:lstStyle/>
          <a:p>
            <a:r>
              <a:rPr lang="pt-BR" dirty="0"/>
              <a:t>Na figura ao lado, os </a:t>
            </a:r>
            <a:r>
              <a:rPr lang="pt-BR" b="1" i="1" dirty="0"/>
              <a:t>nós</a:t>
            </a:r>
            <a:r>
              <a:rPr lang="pt-BR" dirty="0"/>
              <a:t> da rede tem conexões em 2 direções, desta forma, o sinal percorre a rede nas direções direta e reversa.</a:t>
            </a:r>
          </a:p>
          <a:p>
            <a:r>
              <a:rPr lang="pt-BR" dirty="0"/>
              <a:t>Este tipo de rede é conhecida como </a:t>
            </a:r>
            <a:r>
              <a:rPr lang="pt-BR" b="1" i="1" dirty="0"/>
              <a:t>rede recorrente </a:t>
            </a:r>
            <a:r>
              <a:rPr lang="pt-BR" dirty="0"/>
              <a:t>ou </a:t>
            </a:r>
            <a:r>
              <a:rPr lang="pt-BR" b="1" i="1" dirty="0"/>
              <a:t>rede com realimentação</a:t>
            </a:r>
            <a:r>
              <a:rPr lang="pt-BR" dirty="0"/>
              <a:t>.</a:t>
            </a:r>
          </a:p>
          <a:p>
            <a:r>
              <a:rPr lang="pt-BR" dirty="0"/>
              <a:t>Nessas redes, a saída de alguns </a:t>
            </a:r>
            <a:r>
              <a:rPr lang="pt-BR" b="1" i="1" dirty="0"/>
              <a:t>nós</a:t>
            </a:r>
            <a:r>
              <a:rPr lang="pt-BR" dirty="0"/>
              <a:t> alimentam </a:t>
            </a:r>
            <a:r>
              <a:rPr lang="pt-BR" b="1" i="1" dirty="0"/>
              <a:t>nós</a:t>
            </a:r>
            <a:r>
              <a:rPr lang="pt-BR" dirty="0"/>
              <a:t> da mesma camada (inclusive o próprio </a:t>
            </a:r>
            <a:r>
              <a:rPr lang="pt-BR" b="1" i="1" dirty="0"/>
              <a:t>nó</a:t>
            </a:r>
            <a:r>
              <a:rPr lang="pt-BR" dirty="0"/>
              <a:t>) ou de camadas anteriores.</a:t>
            </a:r>
          </a:p>
          <a:p>
            <a:r>
              <a:rPr lang="pt-BR" dirty="0"/>
              <a:t>Isso significa que os níveis de ativação da rede formam um </a:t>
            </a:r>
            <a:r>
              <a:rPr lang="pt-BR" b="1" i="1" dirty="0"/>
              <a:t>sistema dinâmico </a:t>
            </a:r>
            <a:r>
              <a:rPr lang="pt-BR" dirty="0"/>
              <a:t>que pode atingir um estado estável, exibir oscilações ou mesmo um comportamento </a:t>
            </a:r>
            <a:r>
              <a:rPr lang="pt-BR" dirty="0" smtClean="0"/>
              <a:t>caótico, ou seja, divergir.</a:t>
            </a:r>
            <a:endParaRPr lang="pt-BR" dirty="0"/>
          </a:p>
          <a:p>
            <a:r>
              <a:rPr lang="pt-BR" dirty="0"/>
              <a:t>Além disso, a resposta da rede a uma determinada entrada depende do seu estado inicial, que pode depender das entradas anteriores.</a:t>
            </a:r>
          </a:p>
          <a:p>
            <a:r>
              <a:rPr lang="pt-BR" dirty="0"/>
              <a:t>Portanto, </a:t>
            </a:r>
            <a:r>
              <a:rPr lang="pt-BR" b="1" i="1" dirty="0"/>
              <a:t>redes recorrentes </a:t>
            </a:r>
            <a:r>
              <a:rPr lang="pt-BR" dirty="0"/>
              <a:t>podem suportar memória de curto prazo.</a:t>
            </a:r>
          </a:p>
          <a:p>
            <a:r>
              <a:rPr lang="pt-BR" dirty="0"/>
              <a:t>Essas redes são úteis para o processamento de dados sequenciais, como som, dados de séries temporais ou linguagem natural (escrita e fala).</a:t>
            </a:r>
          </a:p>
        </p:txBody>
      </p:sp>
      <p:pic>
        <p:nvPicPr>
          <p:cNvPr id="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5044"/>
          <a:stretch/>
        </p:blipFill>
        <p:spPr>
          <a:xfrm>
            <a:off x="8715375" y="2908319"/>
            <a:ext cx="3353795" cy="2308072"/>
          </a:xfrm>
          <a:prstGeom prst="rect">
            <a:avLst/>
          </a:prstGeom>
        </p:spPr>
      </p:pic>
    </p:spTree>
    <p:extLst>
      <p:ext uri="{BB962C8B-B14F-4D97-AF65-F5344CB8AC3E}">
        <p14:creationId xmlns:p14="http://schemas.microsoft.com/office/powerpoint/2010/main" val="4257835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Não-Linear</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8199" y="1825624"/>
                <a:ext cx="10925175" cy="4909005"/>
              </a:xfrm>
            </p:spPr>
            <p:txBody>
              <a:bodyPr>
                <a:normAutofit fontScale="77500" lnSpcReduction="20000"/>
              </a:bodyPr>
              <a:lstStyle/>
              <a:p>
                <a:r>
                  <a:rPr lang="pt-BR" dirty="0"/>
                  <a:t>A rede MLP ao lado tem sua saída definida por</a:t>
                </a:r>
              </a:p>
              <a:p>
                <a:pPr marL="0" indent="0" algn="ctr">
                  <a:buNone/>
                </a:pP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𝑾𝒙</m:t>
                            </m:r>
                          </m:e>
                        </m:d>
                        <m:r>
                          <a:rPr lang="pt-BR" b="1" i="1" smtClean="0">
                            <a:latin typeface="Cambria Math" panose="02040503050406030204" pitchFamily="18" charset="0"/>
                          </a:rPr>
                          <m:t>𝒘</m:t>
                        </m:r>
                      </m:e>
                    </m:d>
                  </m:oMath>
                </a14:m>
                <a:r>
                  <a:rPr lang="pt-BR" dirty="0"/>
                  <a:t>,</a:t>
                </a:r>
              </a:p>
              <a:p>
                <a:pPr marL="0" indent="0">
                  <a:buNone/>
                </a:pPr>
                <a:r>
                  <a:rPr lang="pt-BR" dirty="0"/>
                  <a:t>onde </a:t>
                </a:r>
                <a14:m>
                  <m:oMath xmlns:m="http://schemas.openxmlformats.org/officeDocument/2006/math">
                    <m:r>
                      <a:rPr lang="pt-BR" i="1">
                        <a:latin typeface="Cambria Math" panose="02040503050406030204" pitchFamily="18" charset="0"/>
                      </a:rPr>
                      <m:t>𝑓</m:t>
                    </m:r>
                  </m:oMath>
                </a14:m>
                <a:r>
                  <a:rPr lang="pt-BR" dirty="0"/>
                  <a:t> é a </a:t>
                </a:r>
                <a:r>
                  <a:rPr lang="pt-BR" b="1" i="1" dirty="0"/>
                  <a:t>função de ativação</a:t>
                </a:r>
                <a:r>
                  <a:rPr lang="pt-BR" dirty="0"/>
                  <a:t> escolhida.</a:t>
                </a:r>
              </a:p>
              <a:p>
                <a:r>
                  <a:rPr lang="pt-BR" dirty="0" smtClean="0"/>
                  <a:t>Percebam </a:t>
                </a:r>
                <a:r>
                  <a:rPr lang="pt-BR" dirty="0"/>
                  <a:t>que a saída da rede é dada pelo aninhamento das saídas de </a:t>
                </a:r>
                <a:r>
                  <a:rPr lang="pt-BR" b="1" i="1" dirty="0"/>
                  <a:t>funções de ativação não-lineares</a:t>
                </a:r>
                <a:r>
                  <a:rPr lang="pt-BR" dirty="0"/>
                  <a:t>.</a:t>
                </a:r>
              </a:p>
              <a:p>
                <a:r>
                  <a:rPr lang="pt-BR" dirty="0"/>
                  <a:t>Sendo assim, as funções que uma rede pode representar podem ser altamente não-lineares dependendo da quantidade de camadas e nós.</a:t>
                </a:r>
              </a:p>
              <a:p>
                <a:r>
                  <a:rPr lang="pt-BR" dirty="0"/>
                  <a:t>Portanto, redes neurais podem ser vistas como ferramentas para a realização de </a:t>
                </a:r>
                <a:r>
                  <a:rPr lang="pt-BR" b="1" i="1" dirty="0"/>
                  <a:t>regressão não-linear</a:t>
                </a:r>
                <a:r>
                  <a:rPr lang="pt-BR" dirty="0"/>
                  <a:t>.</a:t>
                </a:r>
              </a:p>
              <a:p>
                <a:r>
                  <a:rPr lang="pt-BR" dirty="0"/>
                  <a:t>Com uma única camada oculta suficientemente grande, é possível representar qualquer função contínua das entradas com uma precisão arbitrária.</a:t>
                </a:r>
              </a:p>
              <a:p>
                <a:r>
                  <a:rPr lang="pt-BR" dirty="0"/>
                  <a:t>Com duas camadas ocultas, até funções descontínuas podem ser representadas.</a:t>
                </a:r>
              </a:p>
              <a:p>
                <a:r>
                  <a:rPr lang="pt-BR" dirty="0"/>
                  <a:t>Portanto, dizemos que as redes neurais possuem </a:t>
                </a:r>
                <a:r>
                  <a:rPr lang="pt-BR" b="1" i="1" dirty="0"/>
                  <a:t>capacidade de aproximação universal </a:t>
                </a:r>
                <a:r>
                  <a:rPr lang="pt-BR" dirty="0"/>
                  <a:t>de funções.</a:t>
                </a:r>
              </a:p>
              <a:p>
                <a:r>
                  <a:rPr lang="pt-BR" dirty="0"/>
                  <a:t>A</a:t>
                </a:r>
                <a:r>
                  <a:rPr lang="pt-BR" dirty="0" smtClean="0"/>
                  <a:t> </a:t>
                </a:r>
                <a:r>
                  <a:rPr lang="pt-BR" dirty="0"/>
                  <a:t>seguir, eu apresento alguns exemplos.</a:t>
                </a:r>
              </a:p>
              <a:p>
                <a:pPr marL="0" indent="0">
                  <a:buNone/>
                </a:pPr>
                <a:endParaRPr lang="pt-BR"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8199" y="1825624"/>
                <a:ext cx="10925175" cy="4909005"/>
              </a:xfrm>
              <a:blipFill rotWithShape="0">
                <a:blip r:embed="rId2"/>
                <a:stretch>
                  <a:fillRect l="-669" t="-2481" r="-56"/>
                </a:stretch>
              </a:blipFill>
            </p:spPr>
            <p:txBody>
              <a:bodyPr/>
              <a:lstStyle/>
              <a:p>
                <a:r>
                  <a:rPr lang="pt-BR">
                    <a:noFill/>
                  </a:rPr>
                  <a:t> </a:t>
                </a:r>
              </a:p>
            </p:txBody>
          </p:sp>
        </mc:Fallback>
      </mc:AlternateContent>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5251" r="1406" b="5995"/>
          <a:stretch/>
        </p:blipFill>
        <p:spPr>
          <a:xfrm>
            <a:off x="8014182" y="179159"/>
            <a:ext cx="4006368" cy="2364016"/>
          </a:xfrm>
          <a:prstGeom prst="rect">
            <a:avLst/>
          </a:prstGeom>
        </p:spPr>
      </p:pic>
    </p:spTree>
    <p:extLst>
      <p:ext uri="{BB962C8B-B14F-4D97-AF65-F5344CB8AC3E}">
        <p14:creationId xmlns:p14="http://schemas.microsoft.com/office/powerpoint/2010/main" val="2793785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985"/>
            <a:ext cx="10515600" cy="1325563"/>
          </a:xfrm>
        </p:spPr>
        <p:txBody>
          <a:bodyPr/>
          <a:lstStyle/>
          <a:p>
            <a:r>
              <a:rPr lang="pt-BR" dirty="0"/>
              <a:t>Aproximação universal de funções</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474" t="11394" r="9410" b="5159"/>
          <a:stretch/>
        </p:blipFill>
        <p:spPr>
          <a:xfrm>
            <a:off x="4698584" y="2625461"/>
            <a:ext cx="2205787" cy="2065469"/>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20068" t="16157" r="9864" b="11962"/>
          <a:stretch/>
        </p:blipFill>
        <p:spPr>
          <a:xfrm>
            <a:off x="4794805" y="4688526"/>
            <a:ext cx="2013344" cy="206546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1700" t="11395" r="9410" b="4932"/>
          <a:stretch/>
        </p:blipFill>
        <p:spPr>
          <a:xfrm>
            <a:off x="7300182" y="2625462"/>
            <a:ext cx="2191657" cy="2063064"/>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20974" t="16383" r="9864" b="11735"/>
          <a:stretch/>
        </p:blipFill>
        <p:spPr>
          <a:xfrm>
            <a:off x="7401781" y="4688526"/>
            <a:ext cx="1988457" cy="2066691"/>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3060" t="11848" r="9864" b="5385"/>
          <a:stretch/>
        </p:blipFill>
        <p:spPr>
          <a:xfrm>
            <a:off x="9717434" y="2625012"/>
            <a:ext cx="2170930" cy="2063514"/>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20974" t="16610" r="9864" b="12642"/>
          <a:stretch/>
        </p:blipFill>
        <p:spPr>
          <a:xfrm>
            <a:off x="9794290" y="4690481"/>
            <a:ext cx="2017218" cy="2063514"/>
          </a:xfrm>
          <a:prstGeom prst="rect">
            <a:avLst/>
          </a:prstGeom>
        </p:spPr>
      </p:pic>
      <p:sp>
        <p:nvSpPr>
          <p:cNvPr id="14" name="TextBox 13"/>
          <p:cNvSpPr txBox="1"/>
          <p:nvPr/>
        </p:nvSpPr>
        <p:spPr>
          <a:xfrm>
            <a:off x="4632031" y="1684338"/>
            <a:ext cx="2555354" cy="954107"/>
          </a:xfrm>
          <a:prstGeom prst="rect">
            <a:avLst/>
          </a:prstGeom>
          <a:noFill/>
        </p:spPr>
        <p:txBody>
          <a:bodyPr wrap="square" rtlCol="0">
            <a:spAutoFit/>
          </a:bodyPr>
          <a:lstStyle/>
          <a:p>
            <a:pPr algn="ctr"/>
            <a:r>
              <a:rPr lang="pt-BR" sz="1400" dirty="0"/>
              <a:t>Função AND: MLP com 0 camadas escondidas, apenas um neurônio na camada de saída. </a:t>
            </a:r>
          </a:p>
          <a:p>
            <a:pPr algn="ctr"/>
            <a:r>
              <a:rPr lang="pt-BR" sz="1400" dirty="0"/>
              <a:t>Total: 1 nó.</a:t>
            </a:r>
          </a:p>
        </p:txBody>
      </p:sp>
      <p:sp>
        <p:nvSpPr>
          <p:cNvPr id="15" name="TextBox 14"/>
          <p:cNvSpPr txBox="1"/>
          <p:nvPr/>
        </p:nvSpPr>
        <p:spPr>
          <a:xfrm>
            <a:off x="7252277" y="1882065"/>
            <a:ext cx="2400264" cy="738664"/>
          </a:xfrm>
          <a:prstGeom prst="rect">
            <a:avLst/>
          </a:prstGeom>
          <a:noFill/>
        </p:spPr>
        <p:txBody>
          <a:bodyPr wrap="square" rtlCol="0">
            <a:spAutoFit/>
          </a:bodyPr>
          <a:lstStyle/>
          <a:p>
            <a:pPr algn="ctr"/>
            <a:r>
              <a:rPr lang="pt-BR" sz="1400" dirty="0"/>
              <a:t>Função XOR: MLP com 1 camada escondida com 2 nós.</a:t>
            </a:r>
          </a:p>
          <a:p>
            <a:pPr algn="ctr"/>
            <a:r>
              <a:rPr lang="pt-BR" sz="1400" dirty="0"/>
              <a:t>Total: 3 nós.</a:t>
            </a:r>
          </a:p>
        </p:txBody>
      </p:sp>
      <p:sp>
        <p:nvSpPr>
          <p:cNvPr id="16" name="TextBox 15"/>
          <p:cNvSpPr txBox="1"/>
          <p:nvPr/>
        </p:nvSpPr>
        <p:spPr>
          <a:xfrm>
            <a:off x="9567956" y="1899781"/>
            <a:ext cx="2624044" cy="738664"/>
          </a:xfrm>
          <a:prstGeom prst="rect">
            <a:avLst/>
          </a:prstGeom>
          <a:noFill/>
        </p:spPr>
        <p:txBody>
          <a:bodyPr wrap="square" rtlCol="0">
            <a:spAutoFit/>
          </a:bodyPr>
          <a:lstStyle/>
          <a:p>
            <a:pPr algn="ctr"/>
            <a:r>
              <a:rPr lang="pt-BR" sz="1400" dirty="0"/>
              <a:t>Círculos concêntricos: MLP com 1 camada escondida com 4 nós.</a:t>
            </a:r>
          </a:p>
          <a:p>
            <a:pPr algn="ctr"/>
            <a:r>
              <a:rPr lang="pt-BR" sz="1400" dirty="0"/>
              <a:t>Total: 5 nós.</a:t>
            </a:r>
          </a:p>
        </p:txBody>
      </p:sp>
      <p:sp>
        <p:nvSpPr>
          <p:cNvPr id="17" name="Content Placeholder 2"/>
          <p:cNvSpPr>
            <a:spLocks noGrp="1"/>
          </p:cNvSpPr>
          <p:nvPr>
            <p:ph idx="1"/>
          </p:nvPr>
        </p:nvSpPr>
        <p:spPr>
          <a:xfrm>
            <a:off x="838200" y="1825625"/>
            <a:ext cx="3855004" cy="4730158"/>
          </a:xfrm>
        </p:spPr>
        <p:txBody>
          <a:bodyPr>
            <a:normAutofit fontScale="92500"/>
          </a:bodyPr>
          <a:lstStyle/>
          <a:p>
            <a:r>
              <a:rPr lang="pt-BR" dirty="0"/>
              <a:t>Um nó aproxima uma função de limiar suave. </a:t>
            </a:r>
          </a:p>
          <a:p>
            <a:r>
              <a:rPr lang="pt-BR" dirty="0"/>
              <a:t>Combinando duas funções de limiar suave com direções opostas, podemos obter uma função em formato de onda.</a:t>
            </a:r>
          </a:p>
          <a:p>
            <a:r>
              <a:rPr lang="pt-BR" dirty="0"/>
              <a:t>Combinando duas ondas </a:t>
            </a:r>
            <a:r>
              <a:rPr lang="pt-BR" dirty="0" smtClean="0"/>
              <a:t>perpendiculares, </a:t>
            </a:r>
            <a:r>
              <a:rPr lang="pt-BR" dirty="0"/>
              <a:t>nós obtemos uma função em formato de cilindro.</a:t>
            </a:r>
          </a:p>
        </p:txBody>
      </p:sp>
    </p:spTree>
    <p:extLst>
      <p:ext uri="{BB962C8B-B14F-4D97-AF65-F5344CB8AC3E}">
        <p14:creationId xmlns:p14="http://schemas.microsoft.com/office/powerpoint/2010/main" val="988135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em Redes Neurais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36086" cy="4821918"/>
              </a:xfrm>
            </p:spPr>
            <p:txBody>
              <a:bodyPr>
                <a:normAutofit fontScale="92500" lnSpcReduction="10000"/>
              </a:bodyPr>
              <a:lstStyle/>
              <a:p>
                <a:r>
                  <a:rPr lang="pt-BR" dirty="0"/>
                  <a:t>Consideramos agora, o processo de otimização, ou seja, de adaptação dos </a:t>
                </a:r>
                <a:r>
                  <a:rPr lang="pt-BR" b="1" i="1" dirty="0"/>
                  <a:t>pesos sinápticos</a:t>
                </a:r>
                <a:r>
                  <a:rPr lang="pt-BR" dirty="0"/>
                  <a:t>.</a:t>
                </a:r>
              </a:p>
              <a:p>
                <a:r>
                  <a:rPr lang="pt-BR" dirty="0"/>
                  <a:t>Vamos considerar que o processo de otimização corresponde a uma tarefa de minimização de uma </a:t>
                </a:r>
                <a:r>
                  <a:rPr lang="pt-BR" b="1" i="1" dirty="0"/>
                  <a:t>função custo</a:t>
                </a:r>
                <a:r>
                  <a:rPr lang="pt-BR" dirty="0"/>
                  <a:t>,</a:t>
                </a:r>
                <a:r>
                  <a:rPr lang="pt-BR" b="1" i="1" dirty="0"/>
                  <a:t> </a:t>
                </a:r>
                <a14:m>
                  <m:oMath xmlns:m="http://schemas.openxmlformats.org/officeDocument/2006/math">
                    <m:r>
                      <a:rPr lang="pt-BR" b="0" i="1" smtClean="0">
                        <a:latin typeface="Cambria Math" panose="02040503050406030204" pitchFamily="18" charset="0"/>
                      </a:rPr>
                      <m:t>𝐽</m:t>
                    </m:r>
                    <m:d>
                      <m:dPr>
                        <m:ctrlPr>
                          <a:rPr lang="pt-BR" b="1" i="1" smtClean="0">
                            <a:latin typeface="Cambria Math" panose="02040503050406030204" pitchFamily="18" charset="0"/>
                          </a:rPr>
                        </m:ctrlPr>
                      </m:dPr>
                      <m:e>
                        <m:r>
                          <a:rPr lang="pt-BR" b="1" i="1" smtClean="0">
                            <a:latin typeface="Cambria Math" panose="02040503050406030204" pitchFamily="18" charset="0"/>
                          </a:rPr>
                          <m:t>𝒘</m:t>
                        </m:r>
                      </m:e>
                    </m:d>
                  </m:oMath>
                </a14:m>
                <a:r>
                  <a:rPr lang="pt-BR" dirty="0"/>
                  <a:t>, com respeito a um vetor de pesos </a:t>
                </a:r>
                <a14:m>
                  <m:oMath xmlns:m="http://schemas.openxmlformats.org/officeDocument/2006/math">
                    <m:r>
                      <a:rPr lang="pt-BR" b="1" i="1">
                        <a:latin typeface="Cambria Math" panose="02040503050406030204" pitchFamily="18" charset="0"/>
                      </a:rPr>
                      <m:t>𝒘</m:t>
                    </m:r>
                  </m:oMath>
                </a14:m>
                <a:r>
                  <a:rPr lang="pt-BR" dirty="0"/>
                  <a:t>. </a:t>
                </a:r>
              </a:p>
              <a:p>
                <a:r>
                  <a:rPr lang="pt-BR" dirty="0"/>
                  <a:t>Portanto, o problema de aprendizado em redes neurais pode ser formulado como</a:t>
                </a:r>
              </a:p>
              <a:p>
                <a:pPr marL="0" indent="0" algn="ctr">
                  <a:buNone/>
                </a:pPr>
                <a14:m>
                  <m:oMathPara xmlns:m="http://schemas.openxmlformats.org/officeDocument/2006/math">
                    <m:oMathParaPr>
                      <m:jc m:val="centerGroup"/>
                    </m:oMathParaPr>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min</m:t>
                              </m:r>
                            </m:e>
                            <m:lim>
                              <m:r>
                                <a:rPr lang="pt-BR" b="1" i="1" smtClean="0">
                                  <a:latin typeface="Cambria Math" panose="02040503050406030204" pitchFamily="18" charset="0"/>
                                </a:rPr>
                                <m:t>𝒘</m:t>
                              </m:r>
                            </m:lim>
                          </m:limLow>
                        </m:fName>
                        <m:e>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e>
                          </m:d>
                        </m:e>
                      </m:func>
                    </m:oMath>
                  </m:oMathPara>
                </a14:m>
                <a:endParaRPr lang="pt-BR" dirty="0"/>
              </a:p>
              <a:p>
                <a:r>
                  <a:rPr lang="pt-BR" dirty="0"/>
                  <a:t>Normalmente, esse processo de otimização é conduzido de forma iterativa, o que dá um sentido mais natural à noção de aprendizado (como um processo gradual). </a:t>
                </a:r>
              </a:p>
              <a:p>
                <a:r>
                  <a:rPr lang="pt-BR" dirty="0"/>
                  <a:t>Existem vários métodos de otimização aplicáveis, mas, sem dúvida, os mais utilizados são aqueles baseados nas derivadas da função custo, </a:t>
                </a:r>
                <a14:m>
                  <m:oMath xmlns:m="http://schemas.openxmlformats.org/officeDocument/2006/math">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e>
                    </m:d>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36086" cy="4821918"/>
              </a:xfrm>
              <a:blipFill rotWithShape="0">
                <a:blip r:embed="rId3"/>
                <a:stretch>
                  <a:fillRect l="-876" t="-2528"/>
                </a:stretch>
              </a:blipFill>
            </p:spPr>
            <p:txBody>
              <a:bodyPr/>
              <a:lstStyle/>
              <a:p>
                <a:r>
                  <a:rPr lang="pt-BR">
                    <a:noFill/>
                  </a:rPr>
                  <a:t> </a:t>
                </a:r>
              </a:p>
            </p:txBody>
          </p:sp>
        </mc:Fallback>
      </mc:AlternateContent>
    </p:spTree>
    <p:extLst>
      <p:ext uri="{BB962C8B-B14F-4D97-AF65-F5344CB8AC3E}">
        <p14:creationId xmlns:p14="http://schemas.microsoft.com/office/powerpoint/2010/main" val="3447308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em Redes Neurais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07057" cy="4778376"/>
              </a:xfrm>
            </p:spPr>
            <p:txBody>
              <a:bodyPr>
                <a:normAutofit fontScale="92500" lnSpcReduction="10000"/>
              </a:bodyPr>
              <a:lstStyle/>
              <a:p>
                <a:r>
                  <a:rPr lang="pt-BR" dirty="0"/>
                  <a:t>Dentre esses métodos, existem os de </a:t>
                </a:r>
                <a:r>
                  <a:rPr lang="pt-BR" b="1" i="1" dirty="0"/>
                  <a:t>primeira ordem </a:t>
                </a:r>
                <a:r>
                  <a:rPr lang="pt-BR" dirty="0"/>
                  <a:t>e os de </a:t>
                </a:r>
                <a:r>
                  <a:rPr lang="pt-BR" b="1" i="1" dirty="0"/>
                  <a:t>segunda ordem</a:t>
                </a:r>
                <a:r>
                  <a:rPr lang="pt-BR" dirty="0"/>
                  <a:t>. </a:t>
                </a:r>
              </a:p>
              <a:p>
                <a:r>
                  <a:rPr lang="pt-BR" dirty="0"/>
                  <a:t>Os métodos de </a:t>
                </a:r>
                <a:r>
                  <a:rPr lang="pt-BR" b="1" i="1" dirty="0"/>
                  <a:t>primeira ordem</a:t>
                </a:r>
                <a:r>
                  <a:rPr lang="pt-BR" dirty="0"/>
                  <a:t> são baseados nas derivadas parciais de primeira ordem da </a:t>
                </a:r>
                <a:r>
                  <a:rPr lang="pt-BR" b="1" i="1" dirty="0"/>
                  <a:t>função custo</a:t>
                </a:r>
                <a:r>
                  <a:rPr lang="pt-BR" dirty="0"/>
                  <a:t>, geralmente agrupadas em um vetor chamado de </a:t>
                </a:r>
                <a:r>
                  <a:rPr lang="pt-BR" b="1" i="1" dirty="0"/>
                  <a:t>vetor gradiente</a:t>
                </a:r>
                <a:r>
                  <a:rPr lang="pt-BR" dirty="0"/>
                  <a:t>:</a:t>
                </a:r>
              </a:p>
              <a:p>
                <a:pPr marL="0" indent="0">
                  <a:buNone/>
                </a:pPr>
                <a:endParaRPr lang="pt-BR" sz="1000" dirty="0"/>
              </a:p>
              <a:p>
                <a:pPr marL="0" indent="0">
                  <a:buNone/>
                </a:pPr>
                <a14:m>
                  <m:oMathPara xmlns:m="http://schemas.openxmlformats.org/officeDocument/2006/math">
                    <m:oMathParaPr>
                      <m:jc m:val="centerGroup"/>
                    </m:oMathParaPr>
                    <m:oMath xmlns:m="http://schemas.openxmlformats.org/officeDocument/2006/math">
                      <m:r>
                        <a:rPr lang="pt-BR"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r>
                        <a:rPr lang="pt-BR" sz="2000" b="1" i="1" smtClean="0">
                          <a:latin typeface="Cambria Math" panose="02040503050406030204" pitchFamily="18" charset="0"/>
                        </a:rPr>
                        <m:t>=</m:t>
                      </m:r>
                      <m:d>
                        <m:dPr>
                          <m:begChr m:val="["/>
                          <m:endChr m:val="]"/>
                          <m:ctrlPr>
                            <a:rPr lang="pt-BR" sz="2000" b="1" i="1" smtClean="0">
                              <a:latin typeface="Cambria Math" panose="02040503050406030204" pitchFamily="18" charset="0"/>
                            </a:rPr>
                          </m:ctrlPr>
                        </m:dPr>
                        <m:e>
                          <m:m>
                            <m:mPr>
                              <m:mcs>
                                <m:mc>
                                  <m:mcPr>
                                    <m:count m:val="1"/>
                                    <m:mcJc m:val="center"/>
                                  </m:mcPr>
                                </m:mc>
                              </m:mcs>
                              <m:ctrlPr>
                                <a:rPr lang="pt-BR" sz="2000" b="1" i="1" smtClean="0">
                                  <a:latin typeface="Cambria Math" panose="02040503050406030204" pitchFamily="18" charset="0"/>
                                </a:rPr>
                              </m:ctrlPr>
                            </m:mPr>
                            <m:mr>
                              <m:e>
                                <m:f>
                                  <m:fPr>
                                    <m:ctrlPr>
                                      <a:rPr lang="pt-BR" sz="2000" b="1" i="1" smtClean="0">
                                        <a:latin typeface="Cambria Math" panose="02040503050406030204" pitchFamily="18" charset="0"/>
                                      </a:rPr>
                                    </m:ctrlPr>
                                  </m:fPr>
                                  <m:num>
                                    <m:r>
                                      <m:rPr>
                                        <m:brk m:alnAt="7"/>
                                      </m:rPr>
                                      <a:rPr lang="pt-BR" sz="2000" b="0" i="1" smtClean="0">
                                        <a:latin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num>
                                  <m:den>
                                    <m:r>
                                      <m:rPr>
                                        <m:brk m:alnAt="7"/>
                                      </m:rPr>
                                      <a:rPr lang="pt-BR" sz="2000" b="0" i="1" smtClean="0">
                                        <a:latin typeface="Cambria Math" panose="02040503050406030204" pitchFamily="18" charset="0"/>
                                      </a:rPr>
                                      <m:t>𝜕</m:t>
                                    </m:r>
                                    <m:sSub>
                                      <m:sSubPr>
                                        <m:ctrlPr>
                                          <a:rPr lang="pt-BR" sz="2000" b="1" i="1" smtClean="0">
                                            <a:latin typeface="Cambria Math" panose="02040503050406030204" pitchFamily="18" charset="0"/>
                                          </a:rPr>
                                        </m:ctrlPr>
                                      </m:sSubPr>
                                      <m:e>
                                        <m:r>
                                          <a:rPr lang="pt-BR" sz="2000" b="0" i="1" smtClean="0">
                                            <a:latin typeface="Cambria Math" panose="02040503050406030204" pitchFamily="18" charset="0"/>
                                          </a:rPr>
                                          <m:t>𝑤</m:t>
                                        </m:r>
                                      </m:e>
                                      <m:sub>
                                        <m:r>
                                          <a:rPr lang="pt-BR" sz="2000" b="0" i="1" smtClean="0">
                                            <a:latin typeface="Cambria Math" panose="02040503050406030204" pitchFamily="18" charset="0"/>
                                          </a:rPr>
                                          <m:t>1</m:t>
                                        </m:r>
                                      </m:sub>
                                    </m:sSub>
                                  </m:den>
                                </m:f>
                              </m:e>
                            </m:mr>
                            <m:mr>
                              <m:e>
                                <m:f>
                                  <m:fPr>
                                    <m:ctrlPr>
                                      <a:rPr lang="pt-BR" sz="2000" b="1" i="1">
                                        <a:latin typeface="Cambria Math" panose="02040503050406030204" pitchFamily="18" charset="0"/>
                                      </a:rPr>
                                    </m:ctrlPr>
                                  </m:fPr>
                                  <m:num>
                                    <m:r>
                                      <m:rPr>
                                        <m:brk m:alnAt="7"/>
                                      </m:rPr>
                                      <a:rPr lang="pt-BR" sz="2000" b="0" i="1">
                                        <a:latin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num>
                                  <m:den>
                                    <m:r>
                                      <m:rPr>
                                        <m:brk m:alnAt="7"/>
                                      </m:rPr>
                                      <a:rPr lang="pt-BR" sz="2000" b="0" i="1">
                                        <a:latin typeface="Cambria Math" panose="02040503050406030204" pitchFamily="18" charset="0"/>
                                      </a:rPr>
                                      <m:t>𝜕</m:t>
                                    </m:r>
                                    <m:sSub>
                                      <m:sSubPr>
                                        <m:ctrlPr>
                                          <a:rPr lang="pt-BR" sz="2000" b="1"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2</m:t>
                                        </m:r>
                                      </m:sub>
                                    </m:sSub>
                                  </m:den>
                                </m:f>
                              </m:e>
                            </m:mr>
                            <m:mr>
                              <m:e>
                                <m:m>
                                  <m:mPr>
                                    <m:mcs>
                                      <m:mc>
                                        <m:mcPr>
                                          <m:count m:val="1"/>
                                          <m:mcJc m:val="center"/>
                                        </m:mcPr>
                                      </m:mc>
                                    </m:mcs>
                                    <m:ctrlPr>
                                      <a:rPr lang="pt-BR" sz="2000" b="1" i="1" smtClean="0">
                                        <a:latin typeface="Cambria Math" panose="02040503050406030204" pitchFamily="18" charset="0"/>
                                      </a:rPr>
                                    </m:ctrlPr>
                                  </m:mPr>
                                  <m:mr>
                                    <m:e>
                                      <m:r>
                                        <m:rPr>
                                          <m:brk m:alnAt="7"/>
                                        </m:rPr>
                                        <a:rPr lang="pt-BR" sz="2000" b="1" i="1" smtClean="0">
                                          <a:latin typeface="Cambria Math" panose="02040503050406030204" pitchFamily="18" charset="0"/>
                                        </a:rPr>
                                        <m:t>⋮</m:t>
                                      </m:r>
                                    </m:e>
                                  </m:mr>
                                  <m:mr>
                                    <m:e>
                                      <m:f>
                                        <m:fPr>
                                          <m:ctrlPr>
                                            <a:rPr lang="pt-BR" sz="2000" b="1" i="1">
                                              <a:latin typeface="Cambria Math" panose="02040503050406030204" pitchFamily="18" charset="0"/>
                                            </a:rPr>
                                          </m:ctrlPr>
                                        </m:fPr>
                                        <m:num>
                                          <m:r>
                                            <m:rPr>
                                              <m:brk m:alnAt="7"/>
                                            </m:rPr>
                                            <a:rPr lang="pt-BR" sz="2000" b="0" i="1">
                                              <a:latin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num>
                                        <m:den>
                                          <m:r>
                                            <m:rPr>
                                              <m:brk m:alnAt="7"/>
                                            </m:rPr>
                                            <a:rPr lang="pt-BR" sz="2000" b="0" i="1">
                                              <a:latin typeface="Cambria Math" panose="02040503050406030204" pitchFamily="18" charset="0"/>
                                            </a:rPr>
                                            <m:t>𝜕</m:t>
                                          </m:r>
                                          <m:sSub>
                                            <m:sSubPr>
                                              <m:ctrlPr>
                                                <a:rPr lang="pt-BR" sz="2000" b="1"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𝐾</m:t>
                                              </m:r>
                                            </m:sub>
                                          </m:sSub>
                                        </m:den>
                                      </m:f>
                                    </m:e>
                                  </m:mr>
                                </m:m>
                              </m:e>
                            </m:mr>
                          </m:m>
                        </m:e>
                      </m:d>
                    </m:oMath>
                  </m:oMathPara>
                </a14:m>
                <a:endParaRPr lang="pt-BR" sz="2000" dirty="0"/>
              </a:p>
              <a:p>
                <a:r>
                  <a:rPr lang="pt-BR" dirty="0"/>
                  <a:t>Como já vimos, o gradiente aponta na direção </a:t>
                </a:r>
                <a:r>
                  <a:rPr lang="pt-BR" dirty="0" smtClean="0"/>
                  <a:t>e sentido de </a:t>
                </a:r>
                <a:r>
                  <a:rPr lang="pt-BR" dirty="0"/>
                  <a:t>maior crescimento da função e portanto, caminhar em </a:t>
                </a:r>
                <a:r>
                  <a:rPr lang="pt-BR" dirty="0" smtClean="0"/>
                  <a:t>sentido contrário </a:t>
                </a:r>
                <a:r>
                  <a:rPr lang="pt-BR" dirty="0"/>
                  <a:t>a ele é uma forma adequada de se buscar iterativamente a minimização da </a:t>
                </a:r>
                <a:r>
                  <a:rPr lang="pt-BR" b="1" i="1" dirty="0"/>
                  <a:t>função de custo</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07057" cy="4778376"/>
              </a:xfrm>
              <a:blipFill rotWithShape="0">
                <a:blip r:embed="rId2"/>
                <a:stretch>
                  <a:fillRect l="-823" t="-2551" r="-549" b="-2551"/>
                </a:stretch>
              </a:blipFill>
            </p:spPr>
            <p:txBody>
              <a:bodyPr/>
              <a:lstStyle/>
              <a:p>
                <a:r>
                  <a:rPr lang="pt-BR">
                    <a:noFill/>
                  </a:rPr>
                  <a:t> </a:t>
                </a:r>
              </a:p>
            </p:txBody>
          </p:sp>
        </mc:Fallback>
      </mc:AlternateContent>
    </p:spTree>
    <p:extLst>
      <p:ext uri="{BB962C8B-B14F-4D97-AF65-F5344CB8AC3E}">
        <p14:creationId xmlns:p14="http://schemas.microsoft.com/office/powerpoint/2010/main" val="2322320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em Redes Neurais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82058"/>
                <a:ext cx="11005457" cy="5275942"/>
              </a:xfrm>
            </p:spPr>
            <p:txBody>
              <a:bodyPr>
                <a:normAutofit fontScale="85000" lnSpcReduction="20000"/>
              </a:bodyPr>
              <a:lstStyle/>
              <a:p>
                <a:r>
                  <a:rPr lang="pt-BR" dirty="0"/>
                  <a:t>Desta maneira, temos a seguinte </a:t>
                </a:r>
                <a:r>
                  <a:rPr lang="pt-BR" b="1" i="1" dirty="0"/>
                  <a:t>equação de atualização dos pesos</a:t>
                </a:r>
              </a:p>
              <a:p>
                <a:pPr marL="0" indent="0" algn="ctr">
                  <a:buNone/>
                </a:pPr>
                <a14:m>
                  <m:oMath xmlns:m="http://schemas.openxmlformats.org/officeDocument/2006/math">
                    <m:r>
                      <a:rPr lang="pt-BR" b="1" i="1" smtClean="0">
                        <a:latin typeface="Cambria Math" panose="02040503050406030204" pitchFamily="18" charset="0"/>
                      </a:rPr>
                      <m:t>𝒘</m:t>
                    </m:r>
                    <m:d>
                      <m:dPr>
                        <m:ctrlPr>
                          <a:rPr lang="pt-BR" b="0" i="1" smtClean="0">
                            <a:latin typeface="Cambria Math" panose="02040503050406030204" pitchFamily="18" charset="0"/>
                          </a:rPr>
                        </m:ctrlPr>
                      </m:dPr>
                      <m:e>
                        <m:r>
                          <a:rPr lang="pt-BR" b="0" i="1" smtClean="0">
                            <a:latin typeface="Cambria Math" panose="02040503050406030204" pitchFamily="18" charset="0"/>
                          </a:rPr>
                          <m:t>𝑘</m:t>
                        </m:r>
                        <m:r>
                          <a:rPr lang="pt-BR" b="0" i="1" smtClean="0">
                            <a:latin typeface="Cambria Math" panose="02040503050406030204" pitchFamily="18" charset="0"/>
                          </a:rPr>
                          <m:t>+1</m:t>
                        </m:r>
                      </m:e>
                    </m:d>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𝑘</m:t>
                        </m:r>
                      </m:e>
                    </m:d>
                    <m:r>
                      <a:rPr lang="pt-BR" b="1"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é o </a:t>
                </a:r>
                <a:r>
                  <a:rPr lang="pt-BR" b="1" i="1" dirty="0"/>
                  <a:t>passo de aprendizagem</a:t>
                </a:r>
                <a:r>
                  <a:rPr lang="pt-BR" dirty="0"/>
                  <a:t>.</a:t>
                </a:r>
              </a:p>
              <a:p>
                <a:r>
                  <a:rPr lang="pt-BR" dirty="0"/>
                  <a:t>Como já discutido anteriormente, a escolha do </a:t>
                </a:r>
                <a:r>
                  <a:rPr lang="pt-BR" b="1" i="1" dirty="0"/>
                  <a:t>passo de aprendizagem </a:t>
                </a:r>
                <a:r>
                  <a:rPr lang="pt-BR" dirty="0"/>
                  <a:t>é muito importante. Lembrem-se que passos muito grandes podem levar à instabilidade, enquanto passos muito pequenos podem levar a uma convergência muito lenta.</a:t>
                </a:r>
              </a:p>
              <a:p>
                <a:r>
                  <a:rPr lang="pt-BR" dirty="0"/>
                  <a:t>Já os métodos de </a:t>
                </a:r>
                <a:r>
                  <a:rPr lang="pt-BR" b="1" i="1" dirty="0"/>
                  <a:t>segunda ordem</a:t>
                </a:r>
                <a:r>
                  <a:rPr lang="pt-BR" dirty="0"/>
                  <a:t>, são baseados na informação trazida pela derivada parcial de segunda ordem da função custo. Essa informação está contida na </a:t>
                </a:r>
                <a:r>
                  <a:rPr lang="pt-BR" b="1" i="1" dirty="0"/>
                  <a:t>matriz </a:t>
                </a:r>
                <a:r>
                  <a:rPr lang="pt-BR" b="1" i="1" dirty="0" smtClean="0"/>
                  <a:t>Hessiana </a:t>
                </a:r>
                <a14:m>
                  <m:oMath xmlns:m="http://schemas.openxmlformats.org/officeDocument/2006/math">
                    <m:r>
                      <a:rPr lang="pt-BR" b="1" i="1" smtClean="0">
                        <a:latin typeface="Cambria Math" panose="02040503050406030204" pitchFamily="18" charset="0"/>
                      </a:rPr>
                      <m:t>𝑯</m:t>
                    </m:r>
                  </m:oMath>
                </a14:m>
                <a:r>
                  <a:rPr lang="pt-BR" dirty="0"/>
                  <a:t>:</a:t>
                </a:r>
              </a:p>
              <a:p>
                <a:pPr marL="0" indent="0">
                  <a:buNone/>
                </a:pPr>
                <a:endParaRPr lang="pt-BR" dirty="0"/>
              </a:p>
              <a:p>
                <a:pPr marL="0" indent="0" algn="ctr">
                  <a:buNone/>
                </a:pPr>
                <a14:m>
                  <m:oMath xmlns:m="http://schemas.openxmlformats.org/officeDocument/2006/math">
                    <m:r>
                      <a:rPr lang="pt-BR" sz="2400" b="1" i="1" smtClean="0">
                        <a:latin typeface="Cambria Math" panose="02040503050406030204" pitchFamily="18" charset="0"/>
                      </a:rPr>
                      <m:t>𝑯</m:t>
                    </m:r>
                    <m:d>
                      <m:dPr>
                        <m:ctrlPr>
                          <a:rPr lang="pt-BR" sz="2400" b="0" i="1" smtClean="0">
                            <a:latin typeface="Cambria Math" panose="02040503050406030204" pitchFamily="18" charset="0"/>
                          </a:rPr>
                        </m:ctrlPr>
                      </m:dPr>
                      <m:e>
                        <m:r>
                          <a:rPr lang="pt-BR" sz="2400" b="1" i="1" smtClean="0">
                            <a:latin typeface="Cambria Math" panose="02040503050406030204" pitchFamily="18" charset="0"/>
                          </a:rPr>
                          <m:t>𝒘</m:t>
                        </m:r>
                      </m:e>
                    </m:d>
                    <m:r>
                      <a:rPr lang="pt-BR" sz="2400" b="0" i="1" smtClean="0">
                        <a:latin typeface="Cambria Math" panose="02040503050406030204" pitchFamily="18" charset="0"/>
                      </a:rPr>
                      <m:t>=</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m:t>
                        </m:r>
                      </m:e>
                      <m:sup>
                        <m:r>
                          <a:rPr lang="pt-BR" sz="2400" b="0" i="1" smtClean="0">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r>
                      <a:rPr lang="pt-BR" sz="2400" b="1" i="1" smtClean="0">
                        <a:latin typeface="Cambria Math" panose="02040503050406030204" pitchFamily="18" charset="0"/>
                      </a:rPr>
                      <m:t>=</m:t>
                    </m:r>
                    <m:d>
                      <m:dPr>
                        <m:begChr m:val="["/>
                        <m:endChr m:val="]"/>
                        <m:ctrlPr>
                          <a:rPr lang="pt-BR" sz="2400" b="1" i="1" smtClean="0">
                            <a:latin typeface="Cambria Math" panose="02040503050406030204" pitchFamily="18" charset="0"/>
                          </a:rPr>
                        </m:ctrlPr>
                      </m:dPr>
                      <m:e>
                        <m:m>
                          <m:mPr>
                            <m:mcs>
                              <m:mc>
                                <m:mcPr>
                                  <m:count m:val="3"/>
                                  <m:mcJc m:val="center"/>
                                </m:mcPr>
                              </m:mc>
                            </m:mcs>
                            <m:ctrlPr>
                              <a:rPr lang="pt-BR" sz="2400" b="1" i="1" smtClean="0">
                                <a:latin typeface="Cambria Math" panose="02040503050406030204" pitchFamily="18" charset="0"/>
                              </a:rPr>
                            </m:ctrlPr>
                          </m:mPr>
                          <m:mr>
                            <m:e>
                              <m:f>
                                <m:fPr>
                                  <m:ctrlPr>
                                    <a:rPr lang="pt-BR" sz="2400" i="1" smtClean="0">
                                      <a:latin typeface="Cambria Math" panose="02040503050406030204" pitchFamily="18" charset="0"/>
                                    </a:rPr>
                                  </m:ctrlPr>
                                </m:fPr>
                                <m:num>
                                  <m:sSup>
                                    <m:sSupPr>
                                      <m:ctrlPr>
                                        <a:rPr lang="pt-BR" sz="2400" i="1" smtClean="0">
                                          <a:latin typeface="Cambria Math" panose="02040503050406030204" pitchFamily="18" charset="0"/>
                                        </a:rPr>
                                      </m:ctrlPr>
                                    </m:sSupPr>
                                    <m:e>
                                      <m:r>
                                        <m:rPr>
                                          <m:brk m:alnAt="7"/>
                                        </m:rPr>
                                        <a:rPr lang="pt-BR" sz="2400" i="1">
                                          <a:latin typeface="Cambria Math" panose="02040503050406030204" pitchFamily="18" charset="0"/>
                                        </a:rPr>
                                        <m:t>𝜕</m:t>
                                      </m:r>
                                    </m:e>
                                    <m:sup>
                                      <m:r>
                                        <a:rPr lang="pt-BR" sz="2400" b="0" i="1" smtClean="0">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b="0" i="1" smtClean="0">
                                      <a:latin typeface="Cambria Math" panose="02040503050406030204" pitchFamily="18" charset="0"/>
                                    </a:rPr>
                                    <m:t>𝜕</m:t>
                                  </m:r>
                                  <m:sSubSup>
                                    <m:sSubSupPr>
                                      <m:ctrlPr>
                                        <a:rPr lang="pt-BR" sz="2400" b="0" i="1" smtClean="0">
                                          <a:latin typeface="Cambria Math" panose="02040503050406030204" pitchFamily="18" charset="0"/>
                                        </a:rPr>
                                      </m:ctrlPr>
                                    </m:sSubSupPr>
                                    <m:e>
                                      <m:r>
                                        <a:rPr lang="pt-BR" sz="2400" b="0" i="1" smtClean="0">
                                          <a:latin typeface="Cambria Math" panose="02040503050406030204" pitchFamily="18" charset="0"/>
                                        </a:rPr>
                                        <m:t>𝑤</m:t>
                                      </m:r>
                                    </m:e>
                                    <m:sub>
                                      <m:r>
                                        <a:rPr lang="pt-BR" sz="2400" b="0" i="1" smtClean="0">
                                          <a:latin typeface="Cambria Math" panose="02040503050406030204" pitchFamily="18" charset="0"/>
                                        </a:rPr>
                                        <m:t>1</m:t>
                                      </m:r>
                                    </m:sub>
                                    <m:sup>
                                      <m:r>
                                        <a:rPr lang="pt-BR" sz="2400" b="0" i="1" smtClean="0">
                                          <a:latin typeface="Cambria Math" panose="02040503050406030204" pitchFamily="18" charset="0"/>
                                        </a:rPr>
                                        <m:t>2</m:t>
                                      </m:r>
                                    </m:sup>
                                  </m:sSubSup>
                                </m:den>
                              </m:f>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𝑤</m:t>
                                      </m:r>
                                    </m:e>
                                    <m:sub>
                                      <m:r>
                                        <a:rPr lang="pt-BR" sz="2400" b="0" i="1" smtClean="0">
                                          <a:latin typeface="Cambria Math" panose="02040503050406030204" pitchFamily="18" charset="0"/>
                                        </a:rPr>
                                        <m:t>1</m:t>
                                      </m:r>
                                    </m:sub>
                                  </m:sSub>
                                  <m:sSub>
                                    <m:sSubPr>
                                      <m:ctrlPr>
                                        <a:rPr lang="pt-BR" sz="2400" i="1" smtClean="0">
                                          <a:latin typeface="Cambria Math" panose="02040503050406030204" pitchFamily="18" charset="0"/>
                                        </a:rPr>
                                      </m:ctrlPr>
                                    </m:sSubPr>
                                    <m:e>
                                      <m:r>
                                        <m:rPr>
                                          <m:brk m:alnAt="7"/>
                                        </m:rPr>
                                        <a:rPr lang="pt-BR" sz="2400" i="1">
                                          <a:latin typeface="Cambria Math" panose="02040503050406030204" pitchFamily="18" charset="0"/>
                                        </a:rPr>
                                        <m:t>𝜕</m:t>
                                      </m:r>
                                      <m:r>
                                        <a:rPr lang="pt-BR" sz="2400" b="0" i="1" smtClean="0">
                                          <a:latin typeface="Cambria Math" panose="02040503050406030204" pitchFamily="18" charset="0"/>
                                        </a:rPr>
                                        <m:t>𝑤</m:t>
                                      </m:r>
                                    </m:e>
                                    <m:sub>
                                      <m:r>
                                        <a:rPr lang="pt-BR" sz="2400" b="0" i="1" smtClean="0">
                                          <a:latin typeface="Cambria Math" panose="02040503050406030204" pitchFamily="18" charset="0"/>
                                        </a:rPr>
                                        <m:t>2</m:t>
                                      </m:r>
                                    </m:sub>
                                  </m:sSub>
                                </m:den>
                              </m:f>
                            </m:e>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1</m:t>
                                            </m:r>
                                          </m:sub>
                                        </m:sSub>
                                        <m:r>
                                          <m:rPr>
                                            <m:brk m:alnAt="7"/>
                                          </m:rPr>
                                          <a:rPr lang="pt-BR" sz="2400" i="1">
                                            <a:latin typeface="Cambria Math" panose="02040503050406030204" pitchFamily="18" charset="0"/>
                                          </a:rPr>
                                          <m:t>𝜕</m:t>
                                        </m:r>
                                        <m:sSub>
                                          <m:sSubPr>
                                            <m:ctrlPr>
                                              <a:rPr lang="pt-BR" sz="2400" i="1" smtClean="0">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𝐾</m:t>
                                            </m:r>
                                          </m:sub>
                                        </m:sSub>
                                      </m:den>
                                    </m:f>
                                  </m:e>
                                </m:mr>
                              </m:m>
                            </m:e>
                          </m:mr>
                          <m:mr>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2</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b="0" i="1" smtClean="0">
                                          <a:latin typeface="Cambria Math" panose="02040503050406030204" pitchFamily="18" charset="0"/>
                                        </a:rPr>
                                        <m:t>1</m:t>
                                      </m:r>
                                    </m:sub>
                                  </m:sSub>
                                </m:den>
                              </m:f>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Sup>
                                    <m:sSubSupPr>
                                      <m:ctrlPr>
                                        <a:rPr lang="pt-BR" sz="2400" i="1">
                                          <a:latin typeface="Cambria Math" panose="02040503050406030204" pitchFamily="18" charset="0"/>
                                        </a:rPr>
                                      </m:ctrlPr>
                                    </m:sSubSupPr>
                                    <m:e>
                                      <m:r>
                                        <a:rPr lang="pt-BR" sz="2400" i="1">
                                          <a:latin typeface="Cambria Math" panose="02040503050406030204" pitchFamily="18" charset="0"/>
                                        </a:rPr>
                                        <m:t>𝑤</m:t>
                                      </m:r>
                                    </m:e>
                                    <m:sub>
                                      <m:r>
                                        <a:rPr lang="pt-BR" sz="2400" b="0" i="1" smtClean="0">
                                          <a:latin typeface="Cambria Math" panose="02040503050406030204" pitchFamily="18" charset="0"/>
                                        </a:rPr>
                                        <m:t>2</m:t>
                                      </m:r>
                                    </m:sub>
                                    <m:sup>
                                      <m:r>
                                        <a:rPr lang="pt-BR" sz="2400" i="1">
                                          <a:latin typeface="Cambria Math" panose="02040503050406030204" pitchFamily="18" charset="0"/>
                                        </a:rPr>
                                        <m:t>2</m:t>
                                      </m:r>
                                    </m:sup>
                                  </m:sSubSup>
                                </m:den>
                              </m:f>
                            </m:e>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a:rPr lang="pt-BR" sz="2400" i="1">
                                            <a:latin typeface="Cambria Math" panose="02040503050406030204" pitchFamily="18" charset="0"/>
                                          </a:rPr>
                                          <m:t>𝜕</m:t>
                                        </m:r>
                                        <m:sSub>
                                          <m:sSubPr>
                                            <m:ctrlPr>
                                              <a:rPr lang="pt-BR" sz="2400" i="1" smtClean="0">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2</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b="0" i="1" smtClean="0">
                                                <a:latin typeface="Cambria Math" panose="02040503050406030204" pitchFamily="18" charset="0"/>
                                              </a:rPr>
                                              <m:t>𝐾</m:t>
                                            </m:r>
                                          </m:sub>
                                        </m:sSub>
                                      </m:den>
                                    </m:f>
                                  </m:e>
                                </m:mr>
                              </m:m>
                            </m:e>
                          </m:mr>
                          <m:mr>
                            <m:e>
                              <m:m>
                                <m:mPr>
                                  <m:mcs>
                                    <m:mc>
                                      <m:mcPr>
                                        <m:count m:val="1"/>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mr>
                                <m:mr>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𝐾</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i="1">
                                                <a:latin typeface="Cambria Math" panose="02040503050406030204" pitchFamily="18" charset="0"/>
                                              </a:rPr>
                                              <m:t>1</m:t>
                                            </m:r>
                                          </m:sub>
                                        </m:sSub>
                                      </m:den>
                                    </m:f>
                                  </m:e>
                                </m:mr>
                              </m:m>
                            </m:e>
                            <m:e>
                              <m:m>
                                <m:mPr>
                                  <m:mcs>
                                    <m:mc>
                                      <m:mcPr>
                                        <m:count m:val="1"/>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mr>
                                <m:mr>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𝐾</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b="0" i="1" smtClean="0">
                                                <a:latin typeface="Cambria Math" panose="02040503050406030204" pitchFamily="18" charset="0"/>
                                              </a:rPr>
                                              <m:t>2</m:t>
                                            </m:r>
                                          </m:sub>
                                        </m:sSub>
                                      </m:den>
                                    </m:f>
                                  </m:e>
                                </m:mr>
                              </m:m>
                            </m:e>
                            <m:e>
                              <m:m>
                                <m:mPr>
                                  <m:mcs>
                                    <m:mc>
                                      <m:mcPr>
                                        <m:count m:val="1"/>
                                        <m:mcJc m:val="center"/>
                                      </m:mcPr>
                                    </m:mc>
                                  </m:mcs>
                                  <m:ctrlPr>
                                    <a:rPr lang="pt-BR" sz="2400" b="1" i="1" smtClean="0">
                                      <a:latin typeface="Cambria Math" panose="02040503050406030204" pitchFamily="18" charset="0"/>
                                    </a:rPr>
                                  </m:ctrlPr>
                                </m:mPr>
                                <m:mr>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r>
                                            <a:rPr lang="pt-BR" sz="2400" b="1" i="1" smtClean="0">
                                              <a:latin typeface="Cambria Math" panose="02040503050406030204" pitchFamily="18" charset="0"/>
                                            </a:rPr>
                                            <m:t>⋮</m:t>
                                          </m:r>
                                        </m:e>
                                      </m:mr>
                                    </m:m>
                                  </m:e>
                                </m:mr>
                                <m:mr>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Sup>
                                                <m:sSubSupPr>
                                                  <m:ctrlPr>
                                                    <a:rPr lang="pt-BR" sz="2400" i="1">
                                                      <a:latin typeface="Cambria Math" panose="02040503050406030204" pitchFamily="18" charset="0"/>
                                                    </a:rPr>
                                                  </m:ctrlPr>
                                                </m:sSubSupPr>
                                                <m:e>
                                                  <m:r>
                                                    <a:rPr lang="pt-BR" sz="2400" i="1">
                                                      <a:latin typeface="Cambria Math" panose="02040503050406030204" pitchFamily="18" charset="0"/>
                                                    </a:rPr>
                                                    <m:t>𝑤</m:t>
                                                  </m:r>
                                                </m:e>
                                                <m:sub>
                                                  <m:r>
                                                    <a:rPr lang="pt-BR" sz="2400" b="0" i="1" smtClean="0">
                                                      <a:latin typeface="Cambria Math" panose="02040503050406030204" pitchFamily="18" charset="0"/>
                                                    </a:rPr>
                                                    <m:t>𝐾</m:t>
                                                  </m:r>
                                                </m:sub>
                                                <m:sup>
                                                  <m:r>
                                                    <a:rPr lang="pt-BR" sz="2400" i="1">
                                                      <a:latin typeface="Cambria Math" panose="02040503050406030204" pitchFamily="18" charset="0"/>
                                                    </a:rPr>
                                                    <m:t>2</m:t>
                                                  </m:r>
                                                </m:sup>
                                              </m:sSubSup>
                                            </m:den>
                                          </m:f>
                                        </m:e>
                                      </m:mr>
                                    </m:m>
                                  </m:e>
                                </m:mr>
                              </m:m>
                            </m:e>
                          </m:mr>
                        </m:m>
                      </m:e>
                    </m:d>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82058"/>
                <a:ext cx="11005457" cy="5275942"/>
              </a:xfrm>
              <a:blipFill rotWithShape="0">
                <a:blip r:embed="rId2"/>
                <a:stretch>
                  <a:fillRect l="-831" t="-2659" r="-332"/>
                </a:stretch>
              </a:blipFill>
            </p:spPr>
            <p:txBody>
              <a:bodyPr/>
              <a:lstStyle/>
              <a:p>
                <a:r>
                  <a:rPr lang="pt-BR">
                    <a:noFill/>
                  </a:rPr>
                  <a:t> </a:t>
                </a:r>
              </a:p>
            </p:txBody>
          </p:sp>
        </mc:Fallback>
      </mc:AlternateContent>
    </p:spTree>
    <p:extLst>
      <p:ext uri="{BB962C8B-B14F-4D97-AF65-F5344CB8AC3E}">
        <p14:creationId xmlns:p14="http://schemas.microsoft.com/office/powerpoint/2010/main" val="1224337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em Redes Neurais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194143" cy="4850946"/>
              </a:xfrm>
            </p:spPr>
            <p:txBody>
              <a:bodyPr>
                <a:normAutofit fontScale="92500" lnSpcReduction="20000"/>
              </a:bodyPr>
              <a:lstStyle/>
              <a:p>
                <a:r>
                  <a:rPr lang="pt-BR" dirty="0" smtClean="0"/>
                  <a:t>De posse da </a:t>
                </a:r>
                <a:r>
                  <a:rPr lang="pt-BR" b="1" i="1" dirty="0"/>
                  <a:t>matriz hessiana</a:t>
                </a:r>
                <a:r>
                  <a:rPr lang="pt-BR" dirty="0"/>
                  <a:t>, é possível fazer uma aproximação de Taylor de </a:t>
                </a:r>
                <a:r>
                  <a:rPr lang="pt-BR" dirty="0" smtClean="0"/>
                  <a:t>segunda ordem da </a:t>
                </a:r>
                <a:r>
                  <a:rPr lang="pt-BR" b="1" i="1" dirty="0"/>
                  <a:t>função de custo</a:t>
                </a:r>
                <a:r>
                  <a:rPr lang="pt-BR" dirty="0"/>
                  <a:t>, o que leva à seguinte expressão para adaptação dos pesos:</a:t>
                </a:r>
              </a:p>
              <a:p>
                <a:pPr marL="0" indent="0" algn="ctr">
                  <a:buNone/>
                </a:pPr>
                <a14:m>
                  <m:oMath xmlns:m="http://schemas.openxmlformats.org/officeDocument/2006/math">
                    <m:r>
                      <a:rPr lang="pt-BR" b="1" i="1">
                        <a:latin typeface="Cambria Math" panose="02040503050406030204" pitchFamily="18" charset="0"/>
                      </a:rPr>
                      <m:t>𝒘</m:t>
                    </m:r>
                    <m:d>
                      <m:dPr>
                        <m:ctrlPr>
                          <a:rPr lang="pt-BR" i="1">
                            <a:latin typeface="Cambria Math" panose="02040503050406030204" pitchFamily="18" charset="0"/>
                          </a:rPr>
                        </m:ctrlPr>
                      </m:dPr>
                      <m:e>
                        <m:r>
                          <a:rPr lang="pt-BR" i="1">
                            <a:latin typeface="Cambria Math" panose="02040503050406030204" pitchFamily="18" charset="0"/>
                          </a:rPr>
                          <m:t>𝑘</m:t>
                        </m:r>
                        <m:r>
                          <a:rPr lang="pt-BR" i="1">
                            <a:latin typeface="Cambria Math" panose="02040503050406030204" pitchFamily="18" charset="0"/>
                          </a:rPr>
                          <m:t>+1</m:t>
                        </m:r>
                      </m:e>
                    </m:d>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𝑘</m:t>
                        </m:r>
                      </m:e>
                    </m:d>
                    <m:r>
                      <a:rPr lang="pt-BR" b="1"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sSup>
                      <m:sSupPr>
                        <m:ctrlPr>
                          <a:rPr lang="pt-BR" i="1" smtClean="0">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rPr>
                          <m:t>𝑯</m:t>
                        </m:r>
                      </m:e>
                      <m:sup>
                        <m:r>
                          <a:rPr lang="pt-BR" b="0" i="1" smtClean="0">
                            <a:latin typeface="Cambria Math" panose="02040503050406030204" pitchFamily="18" charset="0"/>
                            <a:ea typeface="Cambria Math" panose="02040503050406030204" pitchFamily="18" charset="0"/>
                          </a:rPr>
                          <m:t>−1</m:t>
                        </m:r>
                      </m:sup>
                    </m:sSup>
                    <m:d>
                      <m:dPr>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𝑘</m:t>
                            </m:r>
                          </m:e>
                        </m:d>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𝑘</m:t>
                            </m:r>
                          </m:e>
                        </m:d>
                      </m:e>
                    </m:d>
                  </m:oMath>
                </a14:m>
                <a:r>
                  <a:rPr lang="pt-BR" dirty="0"/>
                  <a:t>.</a:t>
                </a:r>
              </a:p>
              <a:p>
                <a:r>
                  <a:rPr lang="pt-BR" dirty="0"/>
                  <a:t>Essa expressão requer que a </a:t>
                </a:r>
                <a:r>
                  <a:rPr lang="pt-BR" b="1" i="1" dirty="0"/>
                  <a:t>matriz </a:t>
                </a:r>
                <a:r>
                  <a:rPr lang="pt-BR" b="1" i="1" dirty="0" smtClean="0"/>
                  <a:t>Hessiana</a:t>
                </a:r>
                <a:r>
                  <a:rPr lang="pt-BR" dirty="0" smtClean="0"/>
                  <a:t> </a:t>
                </a:r>
                <a:r>
                  <a:rPr lang="pt-BR" dirty="0"/>
                  <a:t>seja inversível, e também que ela seja </a:t>
                </a:r>
                <a:r>
                  <a:rPr lang="pt-BR" b="1" i="1" dirty="0"/>
                  <a:t>definida positiva</a:t>
                </a:r>
                <a:r>
                  <a:rPr lang="pt-BR" dirty="0"/>
                  <a:t> a cada </a:t>
                </a:r>
                <a:r>
                  <a:rPr lang="pt-BR" dirty="0" smtClean="0"/>
                  <a:t>iteração, </a:t>
                </a:r>
                <a14:m>
                  <m:oMath xmlns:m="http://schemas.openxmlformats.org/officeDocument/2006/math">
                    <m:sSup>
                      <m:sSupPr>
                        <m:ctrlPr>
                          <a:rPr lang="pt-BR" b="1" i="1" smtClean="0">
                            <a:latin typeface="Cambria Math" panose="02040503050406030204" pitchFamily="18" charset="0"/>
                          </a:rPr>
                        </m:ctrlPr>
                      </m:sSupPr>
                      <m:e>
                        <m:r>
                          <a:rPr lang="pt-BR" b="1" i="1" smtClean="0">
                            <a:latin typeface="Cambria Math" panose="02040503050406030204" pitchFamily="18" charset="0"/>
                          </a:rPr>
                          <m:t>𝒛</m:t>
                        </m:r>
                      </m:e>
                      <m:sup>
                        <m:r>
                          <a:rPr lang="pt-BR" b="1" i="1" smtClean="0">
                            <a:latin typeface="Cambria Math" panose="02040503050406030204" pitchFamily="18" charset="0"/>
                          </a:rPr>
                          <m:t>𝑻</m:t>
                        </m:r>
                      </m:sup>
                    </m:sSup>
                    <m:r>
                      <a:rPr lang="pt-BR" b="1" i="1">
                        <a:latin typeface="Cambria Math" panose="02040503050406030204" pitchFamily="18" charset="0"/>
                      </a:rPr>
                      <m:t>𝑯</m:t>
                    </m:r>
                    <m:r>
                      <a:rPr lang="pt-BR" b="1" i="1" smtClean="0">
                        <a:latin typeface="Cambria Math" panose="02040503050406030204" pitchFamily="18" charset="0"/>
                      </a:rPr>
                      <m:t>𝒛</m:t>
                    </m:r>
                    <m:r>
                      <a:rPr lang="pt-BR" b="1" i="1" smtClean="0">
                        <a:latin typeface="Cambria Math" panose="02040503050406030204" pitchFamily="18" charset="0"/>
                      </a:rPr>
                      <m:t>&gt;</m:t>
                    </m:r>
                    <m:r>
                      <a:rPr lang="pt-BR" b="0" i="1" smtClean="0">
                        <a:latin typeface="Cambria Math" panose="02040503050406030204" pitchFamily="18" charset="0"/>
                      </a:rPr>
                      <m:t>0 </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𝒛</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𝟎</m:t>
                    </m:r>
                  </m:oMath>
                </a14:m>
                <a:r>
                  <a:rPr lang="pt-BR" dirty="0" smtClean="0"/>
                  <a:t> (vetor nulo).</a:t>
                </a:r>
                <a:endParaRPr lang="pt-BR" dirty="0"/>
              </a:p>
              <a:p>
                <a:r>
                  <a:rPr lang="pt-BR" dirty="0"/>
                  <a:t>Uma vez que a aproximação de Taylor com informação de </a:t>
                </a:r>
                <a:r>
                  <a:rPr lang="pt-BR" dirty="0" smtClean="0"/>
                  <a:t>segunda ordem é </a:t>
                </a:r>
                <a:r>
                  <a:rPr lang="pt-BR" dirty="0"/>
                  <a:t>mais ampla que aquela fornecida por métodos de primeira ordem, a tendência é que um método de </a:t>
                </a:r>
                <a:r>
                  <a:rPr lang="pt-BR" b="1" i="1" dirty="0"/>
                  <a:t>segunda ordem</a:t>
                </a:r>
                <a:r>
                  <a:rPr lang="pt-BR" dirty="0"/>
                  <a:t> convirja em menos passos que um método de </a:t>
                </a:r>
                <a:r>
                  <a:rPr lang="pt-BR" b="1" i="1" dirty="0"/>
                  <a:t>primeira ordem</a:t>
                </a:r>
                <a:r>
                  <a:rPr lang="pt-BR" dirty="0"/>
                  <a:t>.</a:t>
                </a:r>
              </a:p>
              <a:p>
                <a:r>
                  <a:rPr lang="pt-BR" dirty="0"/>
                  <a:t>Entretanto, o cálculo exato da </a:t>
                </a:r>
                <a:r>
                  <a:rPr lang="pt-BR" b="1" i="1" dirty="0"/>
                  <a:t>matriz </a:t>
                </a:r>
                <a:r>
                  <a:rPr lang="pt-BR" b="1" i="1" dirty="0" smtClean="0"/>
                  <a:t>Hessiana</a:t>
                </a:r>
                <a:r>
                  <a:rPr lang="pt-BR" dirty="0" smtClean="0"/>
                  <a:t> </a:t>
                </a:r>
                <a:r>
                  <a:rPr lang="pt-BR" dirty="0"/>
                  <a:t>pode ser complicado em vários casos práticos. Porém, há um conjunto de métodos de segunda ordem que evitam esse cálculo direto, como os métodos </a:t>
                </a:r>
                <a:r>
                  <a:rPr lang="pt-BR" b="1" i="1" dirty="0"/>
                  <a:t>quase-Newton</a:t>
                </a:r>
                <a:r>
                  <a:rPr lang="pt-BR" dirty="0"/>
                  <a:t> ou os métodos de </a:t>
                </a:r>
                <a:r>
                  <a:rPr lang="pt-BR" b="1" i="1" dirty="0"/>
                  <a:t>gradiente escalonado</a:t>
                </a:r>
                <a:r>
                  <a:rPr lang="pt-BR" dirty="0"/>
                  <a:t>, que representam uma espécie de compromisso entre complexidade e desempenho.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194143" cy="4850946"/>
              </a:xfrm>
              <a:blipFill rotWithShape="0">
                <a:blip r:embed="rId3"/>
                <a:stretch>
                  <a:fillRect l="-817" t="-3141" r="-1524" b="-2638"/>
                </a:stretch>
              </a:blipFill>
            </p:spPr>
            <p:txBody>
              <a:bodyPr/>
              <a:lstStyle/>
              <a:p>
                <a:r>
                  <a:rPr lang="pt-BR">
                    <a:noFill/>
                  </a:rPr>
                  <a:t> </a:t>
                </a:r>
              </a:p>
            </p:txBody>
          </p:sp>
        </mc:Fallback>
      </mc:AlternateContent>
    </p:spTree>
    <p:extLst>
      <p:ext uri="{BB962C8B-B14F-4D97-AF65-F5344CB8AC3E}">
        <p14:creationId xmlns:p14="http://schemas.microsoft.com/office/powerpoint/2010/main" val="2865695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Mínimos Locais, Mínimos Globais e Pontos de Sela</a:t>
            </a:r>
          </a:p>
        </p:txBody>
      </p:sp>
      <p:sp>
        <p:nvSpPr>
          <p:cNvPr id="3" name="Content Placeholder 2"/>
          <p:cNvSpPr>
            <a:spLocks noGrp="1"/>
          </p:cNvSpPr>
          <p:nvPr>
            <p:ph idx="1"/>
          </p:nvPr>
        </p:nvSpPr>
        <p:spPr>
          <a:xfrm>
            <a:off x="838200" y="1825624"/>
            <a:ext cx="8315088" cy="4898733"/>
          </a:xfrm>
        </p:spPr>
        <p:txBody>
          <a:bodyPr/>
          <a:lstStyle/>
          <a:p>
            <a:r>
              <a:rPr lang="pt-BR" dirty="0"/>
              <a:t>É importante resaltarmos que todos esses métodos são métodos de </a:t>
            </a:r>
            <a:r>
              <a:rPr lang="pt-BR" b="1" i="1" dirty="0"/>
              <a:t>busca local</a:t>
            </a:r>
            <a:r>
              <a:rPr lang="pt-BR" dirty="0"/>
              <a:t>, ou seja, eles têm convergência assegurada para </a:t>
            </a:r>
            <a:r>
              <a:rPr lang="pt-BR" b="1" i="1" dirty="0"/>
              <a:t>mínimos locais</a:t>
            </a:r>
            <a:r>
              <a:rPr lang="pt-BR" dirty="0"/>
              <a:t>. </a:t>
            </a:r>
          </a:p>
          <a:p>
            <a:r>
              <a:rPr lang="pt-BR" dirty="0"/>
              <a:t>Para relembrarmos o que é um mínimo local, vejamos a figura ao lado onde existem dois mínimos:</a:t>
            </a:r>
          </a:p>
          <a:p>
            <a:pPr lvl="1">
              <a:buFont typeface="Wingdings" panose="05000000000000000000" pitchFamily="2" charset="2"/>
              <a:buChar char="§"/>
            </a:pPr>
            <a:r>
              <a:rPr lang="pt-BR" dirty="0"/>
              <a:t>Um deles é uma solução ótima em relação a seus vizinhos, ou seja, um </a:t>
            </a:r>
            <a:r>
              <a:rPr lang="pt-BR" b="1" i="1" dirty="0"/>
              <a:t>mínimo local</a:t>
            </a:r>
            <a:r>
              <a:rPr lang="pt-BR" dirty="0"/>
              <a:t>.</a:t>
            </a:r>
          </a:p>
          <a:p>
            <a:pPr lvl="1">
              <a:buFont typeface="Wingdings" panose="05000000000000000000" pitchFamily="2" charset="2"/>
              <a:buChar char="§"/>
            </a:pPr>
            <a:r>
              <a:rPr lang="pt-BR" dirty="0"/>
              <a:t>O outro também é uma solução ótima em relação a seus vizinhos (</a:t>
            </a:r>
            <a:r>
              <a:rPr lang="pt-BR" b="1" i="1" dirty="0"/>
              <a:t>mínimo local</a:t>
            </a:r>
            <a:r>
              <a:rPr lang="pt-BR" dirty="0" smtClean="0"/>
              <a:t>), mas também </a:t>
            </a:r>
            <a:r>
              <a:rPr lang="pt-BR" dirty="0"/>
              <a:t>em relação a todo o domínio considerado. Este é um </a:t>
            </a:r>
            <a:r>
              <a:rPr lang="pt-BR" b="1" i="1" dirty="0"/>
              <a:t>mínimo global</a:t>
            </a:r>
            <a:r>
              <a:rPr lang="pt-BR" dirty="0"/>
              <a:t>.</a:t>
            </a:r>
          </a:p>
        </p:txBody>
      </p:sp>
      <p:grpSp>
        <p:nvGrpSpPr>
          <p:cNvPr id="10" name="Group 9"/>
          <p:cNvGrpSpPr/>
          <p:nvPr/>
        </p:nvGrpSpPr>
        <p:grpSpPr>
          <a:xfrm>
            <a:off x="9033164" y="2424715"/>
            <a:ext cx="3061853" cy="2795274"/>
            <a:chOff x="9102437" y="2064497"/>
            <a:chExt cx="3061853" cy="2795274"/>
          </a:xfrm>
        </p:grpSpPr>
        <p:pic>
          <p:nvPicPr>
            <p:cNvPr id="4" name="Picture 3"/>
            <p:cNvPicPr>
              <a:picLocks noChangeAspect="1"/>
            </p:cNvPicPr>
            <p:nvPr/>
          </p:nvPicPr>
          <p:blipFill rotWithShape="1">
            <a:blip r:embed="rId2"/>
            <a:srcRect l="6242" t="5396" r="8367" b="4906"/>
            <a:stretch/>
          </p:blipFill>
          <p:spPr>
            <a:xfrm>
              <a:off x="9102437" y="2064497"/>
              <a:ext cx="3061853" cy="2795274"/>
            </a:xfrm>
            <a:prstGeom prst="rect">
              <a:avLst/>
            </a:prstGeom>
          </p:spPr>
        </p:pic>
        <p:sp>
          <p:nvSpPr>
            <p:cNvPr id="6" name="Oval 5"/>
            <p:cNvSpPr/>
            <p:nvPr/>
          </p:nvSpPr>
          <p:spPr>
            <a:xfrm>
              <a:off x="10046624" y="3277984"/>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11540144" y="4321924"/>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TextBox 7"/>
            <p:cNvSpPr txBox="1"/>
            <p:nvPr/>
          </p:nvSpPr>
          <p:spPr>
            <a:xfrm>
              <a:off x="9705434" y="3339548"/>
              <a:ext cx="754380" cy="461665"/>
            </a:xfrm>
            <a:prstGeom prst="rect">
              <a:avLst/>
            </a:prstGeom>
            <a:noFill/>
          </p:spPr>
          <p:txBody>
            <a:bodyPr wrap="square" rtlCol="0">
              <a:spAutoFit/>
            </a:bodyPr>
            <a:lstStyle/>
            <a:p>
              <a:pPr algn="ctr"/>
              <a:r>
                <a:rPr lang="pt-BR" sz="1200" dirty="0"/>
                <a:t>mínimo local</a:t>
              </a:r>
            </a:p>
          </p:txBody>
        </p:sp>
        <p:sp>
          <p:nvSpPr>
            <p:cNvPr id="9" name="TextBox 8"/>
            <p:cNvSpPr txBox="1"/>
            <p:nvPr/>
          </p:nvSpPr>
          <p:spPr>
            <a:xfrm>
              <a:off x="11234954" y="3673354"/>
              <a:ext cx="754380" cy="461665"/>
            </a:xfrm>
            <a:prstGeom prst="rect">
              <a:avLst/>
            </a:prstGeom>
            <a:noFill/>
          </p:spPr>
          <p:txBody>
            <a:bodyPr wrap="square" rtlCol="0">
              <a:spAutoFit/>
            </a:bodyPr>
            <a:lstStyle/>
            <a:p>
              <a:pPr algn="ctr"/>
              <a:r>
                <a:rPr lang="pt-BR" sz="1200" dirty="0"/>
                <a:t>mínimo global</a:t>
              </a:r>
            </a:p>
          </p:txBody>
        </p:sp>
      </p:grpSp>
    </p:spTree>
    <p:extLst>
      <p:ext uri="{BB962C8B-B14F-4D97-AF65-F5344CB8AC3E}">
        <p14:creationId xmlns:p14="http://schemas.microsoft.com/office/powerpoint/2010/main" val="3212539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572"/>
            <a:ext cx="10515600" cy="1325563"/>
          </a:xfrm>
        </p:spPr>
        <p:txBody>
          <a:bodyPr/>
          <a:lstStyle/>
          <a:p>
            <a:r>
              <a:rPr lang="pt-BR" dirty="0"/>
              <a:t>Perceptron de Múltiplas Camadas</a:t>
            </a:r>
          </a:p>
        </p:txBody>
      </p:sp>
      <p:sp>
        <p:nvSpPr>
          <p:cNvPr id="3" name="Content Placeholder 2"/>
          <p:cNvSpPr>
            <a:spLocks noGrp="1"/>
          </p:cNvSpPr>
          <p:nvPr>
            <p:ph idx="1"/>
          </p:nvPr>
        </p:nvSpPr>
        <p:spPr>
          <a:xfrm>
            <a:off x="838200" y="1341135"/>
            <a:ext cx="7330441" cy="5303505"/>
          </a:xfrm>
        </p:spPr>
        <p:txBody>
          <a:bodyPr>
            <a:normAutofit fontScale="92500" lnSpcReduction="10000"/>
          </a:bodyPr>
          <a:lstStyle/>
          <a:p>
            <a:r>
              <a:rPr lang="pt-BR" dirty="0"/>
              <a:t>Em termos gerais, uma </a:t>
            </a:r>
            <a:r>
              <a:rPr lang="pt-BR" b="1" i="1" dirty="0"/>
              <a:t>rede neural </a:t>
            </a:r>
            <a:r>
              <a:rPr lang="pt-BR" dirty="0"/>
              <a:t>nada mais é do que uma coleção de </a:t>
            </a:r>
            <a:r>
              <a:rPr lang="pt-BR" b="1" i="1" dirty="0"/>
              <a:t>neurônios </a:t>
            </a:r>
            <a:r>
              <a:rPr lang="pt-BR" dirty="0"/>
              <a:t>(que também são chamados de </a:t>
            </a:r>
            <a:r>
              <a:rPr lang="pt-BR" b="1" i="1" dirty="0"/>
              <a:t>nós</a:t>
            </a:r>
            <a:r>
              <a:rPr lang="pt-BR" dirty="0"/>
              <a:t> ou </a:t>
            </a:r>
            <a:r>
              <a:rPr lang="pt-BR" b="1" i="1" dirty="0"/>
              <a:t>unidades</a:t>
            </a:r>
            <a:r>
              <a:rPr lang="pt-BR" dirty="0"/>
              <a:t>) conectados entre si através de </a:t>
            </a:r>
            <a:r>
              <a:rPr lang="pt-BR" b="1" i="1" dirty="0"/>
              <a:t>ligações </a:t>
            </a:r>
            <a:r>
              <a:rPr lang="pt-BR" b="1" i="1" dirty="0" smtClean="0"/>
              <a:t>direcionadas </a:t>
            </a:r>
            <a:r>
              <a:rPr lang="pt-BR" dirty="0" smtClean="0"/>
              <a:t>(ou seja, as conexões têm uma direção associada). </a:t>
            </a:r>
            <a:endParaRPr lang="pt-BR" dirty="0"/>
          </a:p>
          <a:p>
            <a:r>
              <a:rPr lang="pt-BR" dirty="0"/>
              <a:t>As propriedades da </a:t>
            </a:r>
            <a:r>
              <a:rPr lang="pt-BR" b="1" i="1" dirty="0"/>
              <a:t>rede neural </a:t>
            </a:r>
            <a:r>
              <a:rPr lang="pt-BR" dirty="0"/>
              <a:t>são determinadas por sua </a:t>
            </a:r>
            <a:r>
              <a:rPr lang="pt-BR" b="1" i="1" dirty="0"/>
              <a:t>topologia</a:t>
            </a:r>
            <a:r>
              <a:rPr lang="pt-BR" dirty="0"/>
              <a:t> e pelas propriedades dos </a:t>
            </a:r>
            <a:r>
              <a:rPr lang="pt-BR" b="1" i="1" dirty="0" smtClean="0"/>
              <a:t>neurônios</a:t>
            </a:r>
            <a:r>
              <a:rPr lang="pt-BR" dirty="0" smtClean="0"/>
              <a:t> (e.g., função de ativação e pesos).</a:t>
            </a:r>
            <a:endParaRPr lang="pt-BR" dirty="0"/>
          </a:p>
          <a:p>
            <a:r>
              <a:rPr lang="pt-BR" dirty="0"/>
              <a:t>Algumas das limitações dos </a:t>
            </a:r>
            <a:r>
              <a:rPr lang="pt-BR" b="1" i="1" dirty="0"/>
              <a:t>perceptrons</a:t>
            </a:r>
            <a:r>
              <a:rPr lang="pt-BR" dirty="0"/>
              <a:t> (e.g., classificação apenas de classes linearmente separáveis) podem ser eliminadas adicionando-se camadas intermediárias de </a:t>
            </a:r>
            <a:r>
              <a:rPr lang="pt-BR" b="1" i="1" dirty="0"/>
              <a:t>perceptrons</a:t>
            </a:r>
            <a:r>
              <a:rPr lang="pt-BR" dirty="0"/>
              <a:t>. </a:t>
            </a:r>
          </a:p>
          <a:p>
            <a:r>
              <a:rPr lang="pt-BR" dirty="0"/>
              <a:t>A RNA resultante é denominada Perceptron de Múltiplas Camadas (do inglês </a:t>
            </a:r>
            <a:r>
              <a:rPr lang="pt-BR" i="1" dirty="0"/>
              <a:t>Multilayer Perceptron</a:t>
            </a:r>
            <a:r>
              <a:rPr lang="pt-BR" dirty="0"/>
              <a:t> - MLP).</a:t>
            </a:r>
          </a:p>
          <a:p>
            <a:endParaRPr lang="pt-B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4222" y="2240280"/>
            <a:ext cx="4102058" cy="3355038"/>
          </a:xfrm>
          <a:prstGeom prst="rect">
            <a:avLst/>
          </a:prstGeom>
        </p:spPr>
      </p:pic>
    </p:spTree>
    <p:extLst>
      <p:ext uri="{BB962C8B-B14F-4D97-AF65-F5344CB8AC3E}">
        <p14:creationId xmlns:p14="http://schemas.microsoft.com/office/powerpoint/2010/main" val="36607938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Mínimos Locais, Mínimos Globais e Pontos de Sela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7508171" cy="4824557"/>
              </a:xfrm>
            </p:spPr>
            <p:txBody>
              <a:bodyPr>
                <a:normAutofit fontScale="92500" lnSpcReduction="20000"/>
              </a:bodyPr>
              <a:lstStyle/>
              <a:p>
                <a:r>
                  <a:rPr lang="pt-BR" dirty="0"/>
                  <a:t>Para valores adequados do </a:t>
                </a:r>
                <a:r>
                  <a:rPr lang="pt-BR" b="1" dirty="0"/>
                  <a:t>passo de aprendizagem</a:t>
                </a:r>
                <a:r>
                  <a:rPr lang="pt-BR" dirty="0"/>
                  <a:t>,</a:t>
                </a:r>
                <a:r>
                  <a:rPr lang="pt-BR" b="1" dirty="0"/>
                  <a:t>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a:t>, um </a:t>
                </a:r>
                <a:r>
                  <a:rPr lang="pt-BR" b="1" i="1" dirty="0"/>
                  <a:t>mínimo local</a:t>
                </a:r>
                <a:r>
                  <a:rPr lang="pt-BR" dirty="0"/>
                  <a:t> tende a atrair o vetor de pesos quando este se encontra em sua vizinhança. </a:t>
                </a:r>
              </a:p>
              <a:p>
                <a:r>
                  <a:rPr lang="pt-BR" dirty="0"/>
                  <a:t>De maneira mais rigorosa, podemos dizemos que cada mínimo tem sua </a:t>
                </a:r>
                <a:r>
                  <a:rPr lang="pt-BR" b="1" i="1" dirty="0"/>
                  <a:t>bacia de atração</a:t>
                </a:r>
                <a:r>
                  <a:rPr lang="pt-BR" dirty="0"/>
                  <a:t>.</a:t>
                </a:r>
              </a:p>
              <a:p>
                <a:r>
                  <a:rPr lang="pt-BR" dirty="0"/>
                  <a:t>Outro ponto que deve ser mencionado são os chamados </a:t>
                </a:r>
                <a:r>
                  <a:rPr lang="pt-BR" b="1" i="1" dirty="0"/>
                  <a:t>pontos de sela</a:t>
                </a:r>
                <a:r>
                  <a:rPr lang="pt-BR" dirty="0"/>
                  <a:t>, que são pontos que, em algumas direções são </a:t>
                </a:r>
                <a:r>
                  <a:rPr lang="pt-BR" b="1" i="1" dirty="0" smtClean="0"/>
                  <a:t>atratores</a:t>
                </a:r>
                <a:r>
                  <a:rPr lang="pt-BR" dirty="0"/>
                  <a:t>, mas em outras não. </a:t>
                </a:r>
              </a:p>
              <a:p>
                <a:r>
                  <a:rPr lang="pt-BR" dirty="0"/>
                  <a:t>Embora, a longo prazo, o algoritmo não vá convergir para esses pontos, ele pode passar um longo período de tempo sendo atraído por eles, o que prejudica seu desempenho. </a:t>
                </a:r>
              </a:p>
              <a:p>
                <a:r>
                  <a:rPr lang="pt-BR" dirty="0"/>
                  <a:t>A figura ao lado mostra um exemplo de um ponto de sela.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7508171" cy="4824557"/>
              </a:xfrm>
              <a:blipFill rotWithShape="0">
                <a:blip r:embed="rId3"/>
                <a:stretch>
                  <a:fillRect l="-1218" t="-3157" r="-1948"/>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srcRect l="7092" t="7106" r="5392" b="6373"/>
          <a:stretch/>
        </p:blipFill>
        <p:spPr>
          <a:xfrm>
            <a:off x="8317616" y="1699664"/>
            <a:ext cx="3727866" cy="3203069"/>
          </a:xfrm>
          <a:prstGeom prst="rect">
            <a:avLst/>
          </a:prstGeom>
        </p:spPr>
      </p:pic>
      <p:sp>
        <p:nvSpPr>
          <p:cNvPr id="5" name="Oval 4"/>
          <p:cNvSpPr/>
          <p:nvPr/>
        </p:nvSpPr>
        <p:spPr>
          <a:xfrm>
            <a:off x="10145728" y="3071458"/>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extBox 5">
            <a:extLst>
              <a:ext uri="{FF2B5EF4-FFF2-40B4-BE49-F238E27FC236}">
                <a16:creationId xmlns:a16="http://schemas.microsoft.com/office/drawing/2014/main" xmlns="" id="{1BA221F4-1C27-4904-8204-555C8539A5F3}"/>
              </a:ext>
            </a:extLst>
          </p:cNvPr>
          <p:cNvSpPr txBox="1"/>
          <p:nvPr/>
        </p:nvSpPr>
        <p:spPr>
          <a:xfrm>
            <a:off x="8361871" y="5026323"/>
            <a:ext cx="36345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dirty="0"/>
              <a:t>Ponto de </a:t>
            </a:r>
            <a:r>
              <a:rPr lang="en-US" b="1" dirty="0" err="1"/>
              <a:t>sela</a:t>
            </a:r>
            <a:r>
              <a:rPr lang="en-US" dirty="0"/>
              <a:t>: um </a:t>
            </a:r>
            <a:r>
              <a:rPr lang="en-US" dirty="0" err="1"/>
              <a:t>ponto</a:t>
            </a:r>
            <a:r>
              <a:rPr lang="en-US" dirty="0"/>
              <a:t> que é um </a:t>
            </a:r>
            <a:r>
              <a:rPr lang="en-US" dirty="0" err="1"/>
              <a:t>mínimo</a:t>
            </a:r>
            <a:r>
              <a:rPr lang="en-US" dirty="0"/>
              <a:t> </a:t>
            </a:r>
            <a:r>
              <a:rPr lang="en-US" dirty="0" err="1"/>
              <a:t>ao</a:t>
            </a:r>
            <a:r>
              <a:rPr lang="en-US" dirty="0"/>
              <a:t> </a:t>
            </a:r>
            <a:r>
              <a:rPr lang="en-US" dirty="0" err="1"/>
              <a:t>longo</a:t>
            </a:r>
            <a:r>
              <a:rPr lang="en-US" dirty="0"/>
              <a:t> de um </a:t>
            </a:r>
            <a:r>
              <a:rPr lang="en-US" dirty="0" err="1"/>
              <a:t>eixo</a:t>
            </a:r>
            <a:r>
              <a:rPr lang="en-US" dirty="0"/>
              <a:t> mas um </a:t>
            </a:r>
            <a:r>
              <a:rPr lang="en-US" dirty="0" err="1"/>
              <a:t>máximo</a:t>
            </a:r>
            <a:r>
              <a:rPr lang="en-US" dirty="0"/>
              <a:t> </a:t>
            </a:r>
            <a:r>
              <a:rPr lang="en-US" dirty="0" err="1"/>
              <a:t>ao</a:t>
            </a:r>
            <a:r>
              <a:rPr lang="en-US" dirty="0"/>
              <a:t> </a:t>
            </a:r>
            <a:r>
              <a:rPr lang="en-US" dirty="0" err="1"/>
              <a:t>longo</a:t>
            </a:r>
            <a:r>
              <a:rPr lang="en-US" dirty="0"/>
              <a:t> de outro </a:t>
            </a:r>
            <a:r>
              <a:rPr lang="en-US" dirty="0" err="1"/>
              <a:t>eixo</a:t>
            </a:r>
            <a:r>
              <a:rPr lang="en-US" dirty="0"/>
              <a:t>.</a:t>
            </a:r>
            <a:r>
              <a:rPr lang="en-US" dirty="0">
                <a:cs typeface="Calibri"/>
              </a:rPr>
              <a:t>​</a:t>
            </a:r>
            <a:endParaRPr lang="en-US" dirty="0"/>
          </a:p>
        </p:txBody>
      </p:sp>
      <p:cxnSp>
        <p:nvCxnSpPr>
          <p:cNvPr id="8" name="Straight Arrow Connector 7"/>
          <p:cNvCxnSpPr/>
          <p:nvPr/>
        </p:nvCxnSpPr>
        <p:spPr>
          <a:xfrm flipV="1">
            <a:off x="8088923" y="3143458"/>
            <a:ext cx="1955190" cy="9361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85025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50806"/>
            <a:ext cx="10992729" cy="877888"/>
          </a:xfrm>
        </p:spPr>
        <p:txBody>
          <a:bodyPr/>
          <a:lstStyle/>
          <a:p>
            <a:r>
              <a:rPr lang="pt-BR" dirty="0"/>
              <a:t>Retropropagação do Erro (</a:t>
            </a:r>
            <a:r>
              <a:rPr lang="pt-BR" sz="4000" dirty="0"/>
              <a:t>Error Backpropagation</a:t>
            </a:r>
            <a:r>
              <a:rPr lang="pt-BR"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71588"/>
                <a:ext cx="11137900" cy="5586412"/>
              </a:xfrm>
            </p:spPr>
            <p:txBody>
              <a:bodyPr>
                <a:normAutofit fontScale="92500" lnSpcReduction="20000"/>
              </a:bodyPr>
              <a:lstStyle/>
              <a:p>
                <a:r>
                  <a:rPr lang="pt-BR" dirty="0"/>
                  <a:t>Conforme nós discutimos anteriormente, os métodos fundamentais de </a:t>
                </a:r>
                <a:r>
                  <a:rPr lang="pt-BR" b="1" i="1" dirty="0"/>
                  <a:t>aprendizado</a:t>
                </a:r>
                <a:r>
                  <a:rPr lang="pt-BR" dirty="0"/>
                  <a:t> em </a:t>
                </a:r>
                <a:r>
                  <a:rPr lang="pt-BR" b="1" i="1" dirty="0"/>
                  <a:t>redes neurais </a:t>
                </a:r>
                <a:r>
                  <a:rPr lang="pt-BR" dirty="0"/>
                  <a:t>são baseados no cálculo de derivadas </a:t>
                </a:r>
                <a:r>
                  <a:rPr lang="pt-BR" dirty="0" smtClean="0"/>
                  <a:t>parciais da </a:t>
                </a:r>
                <a:r>
                  <a:rPr lang="pt-BR" b="1" i="1" dirty="0"/>
                  <a:t>função custo </a:t>
                </a:r>
                <a:r>
                  <a:rPr lang="pt-BR" dirty="0"/>
                  <a:t>com </a:t>
                </a:r>
                <a:r>
                  <a:rPr lang="pt-BR" dirty="0" smtClean="0"/>
                  <a:t>relação aos </a:t>
                </a:r>
                <a:r>
                  <a:rPr lang="pt-BR" b="1" i="1" dirty="0"/>
                  <a:t>pesos sinápticos</a:t>
                </a:r>
                <a:r>
                  <a:rPr lang="pt-BR" dirty="0"/>
                  <a:t>. </a:t>
                </a:r>
              </a:p>
              <a:p>
                <a:r>
                  <a:rPr lang="pt-BR" dirty="0"/>
                  <a:t>Esses métodos buscam, fundamentalmente, encontrar o </a:t>
                </a:r>
                <a:r>
                  <a:rPr lang="pt-BR" b="1" i="1" dirty="0"/>
                  <a:t>conjunto de pesos </a:t>
                </a:r>
                <a:r>
                  <a:rPr lang="pt-BR" dirty="0"/>
                  <a:t>que minimize a </a:t>
                </a:r>
                <a:r>
                  <a:rPr lang="pt-BR" b="1" i="1" dirty="0"/>
                  <a:t>medida de erro </a:t>
                </a:r>
                <a:r>
                  <a:rPr lang="pt-BR" dirty="0"/>
                  <a:t>escolhida.</a:t>
                </a:r>
              </a:p>
              <a:p>
                <a:r>
                  <a:rPr lang="pt-BR" dirty="0"/>
                  <a:t>A ideia é encontrar uma maneira de calcular o </a:t>
                </a:r>
                <a:r>
                  <a:rPr lang="pt-BR" b="1" i="1" dirty="0"/>
                  <a:t>vetor gradiente </a:t>
                </a:r>
                <a:r>
                  <a:rPr lang="pt-BR" dirty="0"/>
                  <a:t>da </a:t>
                </a:r>
                <a:r>
                  <a:rPr lang="pt-BR" b="1" i="1" dirty="0"/>
                  <a:t>função de custo </a:t>
                </a:r>
                <a:r>
                  <a:rPr lang="pt-BR" dirty="0"/>
                  <a:t>com respeito aos </a:t>
                </a:r>
                <a:r>
                  <a:rPr lang="pt-BR" b="1" i="1" dirty="0"/>
                  <a:t>pesos sinápticos</a:t>
                </a:r>
                <a:r>
                  <a:rPr lang="pt-BR" dirty="0"/>
                  <a:t>. </a:t>
                </a:r>
              </a:p>
              <a:p>
                <a:r>
                  <a:rPr lang="pt-BR" dirty="0"/>
                  <a:t>Essa tarefa pode parecer óbvia, mas não é o </a:t>
                </a:r>
                <a:r>
                  <a:rPr lang="pt-BR" dirty="0" smtClean="0"/>
                  <a:t>caso. Foram necessários 17 anos desde a criação do Perceptron para se “descobrirem” uma forma de treinar as RNAs.</a:t>
                </a:r>
              </a:p>
              <a:p>
                <a:r>
                  <a:rPr lang="pt-BR" dirty="0" smtClean="0"/>
                  <a:t>Para </a:t>
                </a:r>
                <a:r>
                  <a:rPr lang="pt-BR" dirty="0"/>
                  <a:t>que entendamos melhor o porquê, nós iremos considerar uma notação que será muito útil a seguir: </a:t>
                </a:r>
              </a:p>
              <a:p>
                <a:pPr lvl="1">
                  <a:buFont typeface="Wingdings" panose="05000000000000000000" pitchFamily="2" charset="2"/>
                  <a:buChar char="§"/>
                </a:pPr>
                <a:r>
                  <a:rPr lang="pt-BR" dirty="0"/>
                  <a:t>O peso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m:t>
                        </m:r>
                        <m:r>
                          <a:rPr lang="pt-BR" b="0" i="1" smtClean="0">
                            <a:latin typeface="Cambria Math" panose="02040503050406030204" pitchFamily="18" charset="0"/>
                          </a:rPr>
                          <m:t>,</m:t>
                        </m:r>
                        <m:r>
                          <a:rPr lang="pt-BR" b="0" i="1" smtClean="0">
                            <a:latin typeface="Cambria Math" panose="02040503050406030204" pitchFamily="18" charset="0"/>
                          </a:rPr>
                          <m:t>𝑗</m:t>
                        </m:r>
                      </m:sub>
                      <m:sup>
                        <m:r>
                          <a:rPr lang="pt-BR" b="0" i="1" smtClean="0">
                            <a:latin typeface="Cambria Math" panose="02040503050406030204" pitchFamily="18" charset="0"/>
                          </a:rPr>
                          <m:t>𝑚</m:t>
                        </m:r>
                      </m:sup>
                    </m:sSubSup>
                  </m:oMath>
                </a14:m>
                <a:r>
                  <a:rPr lang="pt-BR" dirty="0"/>
                  <a:t> corresponde ao </a:t>
                </a:r>
                <a14:m>
                  <m:oMath xmlns:m="http://schemas.openxmlformats.org/officeDocument/2006/math">
                    <m:r>
                      <a:rPr lang="pt-BR" i="1">
                        <a:latin typeface="Cambria Math" panose="02040503050406030204" pitchFamily="18" charset="0"/>
                      </a:rPr>
                      <m:t>𝑗</m:t>
                    </m:r>
                  </m:oMath>
                </a14:m>
                <a:r>
                  <a:rPr lang="pt-BR" dirty="0"/>
                  <a:t>-ésimo peso do </a:t>
                </a:r>
                <a14:m>
                  <m:oMath xmlns:m="http://schemas.openxmlformats.org/officeDocument/2006/math">
                    <m:r>
                      <a:rPr lang="pt-BR" i="1">
                        <a:latin typeface="Cambria Math" panose="02040503050406030204" pitchFamily="18" charset="0"/>
                      </a:rPr>
                      <m:t>𝑖</m:t>
                    </m:r>
                  </m:oMath>
                </a14:m>
                <a:r>
                  <a:rPr lang="pt-BR" dirty="0"/>
                  <a:t>-ésimo </a:t>
                </a:r>
                <a:r>
                  <a:rPr lang="pt-BR" b="1" i="1" dirty="0"/>
                  <a:t>nó</a:t>
                </a:r>
                <a:r>
                  <a:rPr lang="pt-BR" dirty="0"/>
                  <a:t> (ou </a:t>
                </a:r>
                <a:r>
                  <a:rPr lang="pt-BR" b="1" i="1" dirty="0"/>
                  <a:t>neurônio</a:t>
                </a:r>
                <a:r>
                  <a:rPr lang="pt-BR" dirty="0"/>
                  <a:t>) da </a:t>
                </a:r>
                <a14:m>
                  <m:oMath xmlns:m="http://schemas.openxmlformats.org/officeDocument/2006/math">
                    <m:r>
                      <a:rPr lang="pt-BR" i="1">
                        <a:latin typeface="Cambria Math" panose="02040503050406030204" pitchFamily="18" charset="0"/>
                      </a:rPr>
                      <m:t>𝑚</m:t>
                    </m:r>
                  </m:oMath>
                </a14:m>
                <a:r>
                  <a:rPr lang="pt-BR" dirty="0"/>
                  <a:t>-ésima camada da </a:t>
                </a:r>
                <a:r>
                  <a:rPr lang="pt-BR" b="1" i="1" dirty="0"/>
                  <a:t>rede neural</a:t>
                </a:r>
                <a:r>
                  <a:rPr lang="pt-BR" dirty="0"/>
                  <a:t> 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b="0" i="1" smtClean="0">
                            <a:latin typeface="Cambria Math" panose="02040503050406030204" pitchFamily="18" charset="0"/>
                          </a:rPr>
                          <m:t>𝑚</m:t>
                        </m:r>
                      </m:sup>
                    </m:sSup>
                  </m:oMath>
                </a14:m>
                <a:r>
                  <a:rPr lang="pt-BR" dirty="0"/>
                  <a:t> é a matriz com todos os pesos da </a:t>
                </a:r>
                <a14:m>
                  <m:oMath xmlns:m="http://schemas.openxmlformats.org/officeDocument/2006/math">
                    <m:r>
                      <a:rPr lang="pt-BR" i="1">
                        <a:latin typeface="Cambria Math" panose="02040503050406030204" pitchFamily="18" charset="0"/>
                      </a:rPr>
                      <m:t>𝑚</m:t>
                    </m:r>
                  </m:oMath>
                </a14:m>
                <a:r>
                  <a:rPr lang="pt-BR" dirty="0"/>
                  <a:t>-ésima camada.</a:t>
                </a:r>
              </a:p>
              <a:p>
                <a:pPr lvl="1">
                  <a:buFont typeface="Wingdings" panose="05000000000000000000" pitchFamily="2" charset="2"/>
                  <a:buChar char="§"/>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b="0" i="1" smtClean="0">
                            <a:latin typeface="Cambria Math" panose="02040503050406030204" pitchFamily="18" charset="0"/>
                          </a:rPr>
                          <m:t>𝑚</m:t>
                        </m:r>
                      </m:sup>
                    </m:sSup>
                    <m:r>
                      <a:rPr lang="pt-BR" b="0" i="1" smtClean="0">
                        <a:latin typeface="Cambria Math" panose="02040503050406030204" pitchFamily="18" charset="0"/>
                      </a:rPr>
                      <m:t>(.)</m:t>
                    </m:r>
                  </m:oMath>
                </a14:m>
                <a:r>
                  <a:rPr lang="pt-BR" dirty="0"/>
                  <a:t> é a função de ativação da </a:t>
                </a:r>
                <a14:m>
                  <m:oMath xmlns:m="http://schemas.openxmlformats.org/officeDocument/2006/math">
                    <m:r>
                      <a:rPr lang="pt-BR" i="1">
                        <a:latin typeface="Cambria Math" panose="02040503050406030204" pitchFamily="18" charset="0"/>
                      </a:rPr>
                      <m:t>𝑚</m:t>
                    </m:r>
                  </m:oMath>
                </a14:m>
                <a:r>
                  <a:rPr lang="pt-BR" dirty="0"/>
                  <a:t>-ésima camada da </a:t>
                </a:r>
                <a:r>
                  <a:rPr lang="pt-BR" b="1" i="1" dirty="0"/>
                  <a:t>rede neural</a:t>
                </a:r>
                <a:r>
                  <a:rPr lang="pt-BR" dirty="0"/>
                  <a:t>.</a:t>
                </a:r>
              </a:p>
              <a:p>
                <a:pPr lvl="1">
                  <a:buFont typeface="Wingdings" panose="05000000000000000000" pitchFamily="2" charset="2"/>
                  <a:buChar char="§"/>
                </a:pPr>
                <a:r>
                  <a:rPr lang="pt-BR" dirty="0"/>
                  <a:t>Com essa notação, obter o </a:t>
                </a:r>
                <a:r>
                  <a:rPr lang="pt-BR" b="1" i="1" dirty="0"/>
                  <a:t>vetor gradiente</a:t>
                </a:r>
                <a:r>
                  <a:rPr lang="pt-BR" dirty="0"/>
                  <a:t> significa calcular, de maneira genérica, </a:t>
                </a: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r>
                          <a:rPr lang="pt-BR" b="0" i="1" smtClean="0">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e>
                        </m:d>
                      </m:num>
                      <m:den>
                        <m:r>
                          <a:rPr lang="pt-BR" i="1" smtClean="0">
                            <a:latin typeface="Cambria Math" panose="02040503050406030204" pitchFamily="18" charset="0"/>
                          </a:rPr>
                          <m:t>𝜕</m:t>
                        </m:r>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m:t>
                            </m:r>
                            <m:r>
                              <a:rPr lang="pt-BR" b="0" i="1" smtClean="0">
                                <a:latin typeface="Cambria Math" panose="02040503050406030204" pitchFamily="18" charset="0"/>
                              </a:rPr>
                              <m:t>,</m:t>
                            </m:r>
                            <m:r>
                              <a:rPr lang="pt-BR" b="0" i="1" smtClean="0">
                                <a:latin typeface="Cambria Math" panose="02040503050406030204" pitchFamily="18" charset="0"/>
                              </a:rPr>
                              <m:t>𝑗</m:t>
                            </m:r>
                          </m:sub>
                          <m:sup>
                            <m:r>
                              <a:rPr lang="pt-BR" b="0" i="1" smtClean="0">
                                <a:latin typeface="Cambria Math" panose="02040503050406030204" pitchFamily="18" charset="0"/>
                              </a:rPr>
                              <m:t>𝑚</m:t>
                            </m:r>
                          </m:sup>
                        </m:sSubSup>
                      </m:den>
                    </m:f>
                  </m:oMath>
                </a14:m>
                <a:r>
                  <a:rPr lang="pt-BR" dirty="0"/>
                  <a:t>, ou seja, calcular essa derivada para todos os pesos de todos os </a:t>
                </a:r>
                <a:r>
                  <a:rPr lang="pt-BR" b="1" i="1" dirty="0"/>
                  <a:t>nós</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71588"/>
                <a:ext cx="11137900" cy="5586412"/>
              </a:xfrm>
              <a:blipFill rotWithShape="0">
                <a:blip r:embed="rId3"/>
                <a:stretch>
                  <a:fillRect l="-876" t="-2838" r="-1368" b="-983"/>
                </a:stretch>
              </a:blipFill>
            </p:spPr>
            <p:txBody>
              <a:bodyPr/>
              <a:lstStyle/>
              <a:p>
                <a:r>
                  <a:rPr lang="pt-BR">
                    <a:noFill/>
                  </a:rPr>
                  <a:t> </a:t>
                </a:r>
              </a:p>
            </p:txBody>
          </p:sp>
        </mc:Fallback>
      </mc:AlternateContent>
    </p:spTree>
    <p:extLst>
      <p:ext uri="{BB962C8B-B14F-4D97-AF65-F5344CB8AC3E}">
        <p14:creationId xmlns:p14="http://schemas.microsoft.com/office/powerpoint/2010/main" val="30880049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pt-BR" dirty="0"/>
              <a:t>Retropropagação do Erro (</a:t>
            </a:r>
            <a:r>
              <a:rPr lang="pt-BR" sz="4000" dirty="0"/>
              <a:t>Error Backpropagation</a:t>
            </a:r>
            <a:r>
              <a:rPr lang="pt-BR" dirty="0"/>
              <a:t>)</a:t>
            </a:r>
          </a:p>
        </p:txBody>
      </p:sp>
      <p:sp>
        <p:nvSpPr>
          <p:cNvPr id="3" name="Content Placeholder 2"/>
          <p:cNvSpPr>
            <a:spLocks noGrp="1"/>
          </p:cNvSpPr>
          <p:nvPr>
            <p:ph idx="1"/>
          </p:nvPr>
        </p:nvSpPr>
        <p:spPr>
          <a:xfrm>
            <a:off x="838199" y="1825625"/>
            <a:ext cx="10910455" cy="820593"/>
          </a:xfrm>
        </p:spPr>
        <p:txBody>
          <a:bodyPr>
            <a:normAutofit lnSpcReduction="10000"/>
          </a:bodyPr>
          <a:lstStyle/>
          <a:p>
            <a:r>
              <a:rPr lang="pt-BR" dirty="0"/>
              <a:t>A figura abaixo apresenta um exemplo de como uma rede MLP pode ser descrita segundo essa notação.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3944" y="2646218"/>
            <a:ext cx="6484111" cy="2230534"/>
          </a:xfrm>
          <a:prstGeom prst="rect">
            <a:avLst/>
          </a:prstGeom>
        </p:spPr>
      </p:pic>
      <mc:AlternateContent xmlns:mc="http://schemas.openxmlformats.org/markup-compatibility/2006" xmlns:a14="http://schemas.microsoft.com/office/drawing/2010/main">
        <mc:Choice Requires="a14">
          <p:sp>
            <p:nvSpPr>
              <p:cNvPr id="5" name="Content Placeholder 2"/>
              <p:cNvSpPr txBox="1">
                <a:spLocks/>
              </p:cNvSpPr>
              <p:nvPr/>
            </p:nvSpPr>
            <p:spPr>
              <a:xfrm>
                <a:off x="838199" y="5003111"/>
                <a:ext cx="11118274" cy="175790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O mapeamento realizado pela rede MLP acima é dado por:</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3</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3</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3</m:t>
                            </m:r>
                          </m:sup>
                        </m:sSup>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2</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2</m:t>
                                </m:r>
                              </m:sup>
                            </m:sSup>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1</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1</m:t>
                                    </m:r>
                                  </m:sup>
                                </m:sSup>
                                <m:r>
                                  <a:rPr lang="pt-BR" b="1" i="1">
                                    <a:latin typeface="Cambria Math" panose="02040503050406030204" pitchFamily="18" charset="0"/>
                                  </a:rPr>
                                  <m:t>𝒙</m:t>
                                </m:r>
                                <m:r>
                                  <m:rPr>
                                    <m:nor/>
                                  </m:rPr>
                                  <a:rPr lang="pt-BR" b="1" dirty="0"/>
                                  <m:t> </m:t>
                                </m:r>
                                <m:r>
                                  <a:rPr lang="pt-BR" i="1" dirty="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i="1">
                                        <a:latin typeface="Cambria Math" panose="02040503050406030204" pitchFamily="18" charset="0"/>
                                      </a:rPr>
                                      <m:t>1</m:t>
                                    </m:r>
                                  </m:sup>
                                </m:sSup>
                              </m:e>
                            </m:d>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i="1">
                                    <a:latin typeface="Cambria Math" panose="02040503050406030204" pitchFamily="18" charset="0"/>
                                  </a:rPr>
                                  <m:t>2</m:t>
                                </m:r>
                              </m:sup>
                            </m:sSup>
                          </m:e>
                        </m:d>
                        <m:r>
                          <a:rPr lang="pt-BR" i="1" dirty="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i="1">
                                <a:latin typeface="Cambria Math" panose="02040503050406030204" pitchFamily="18" charset="0"/>
                              </a:rPr>
                              <m:t>3</m:t>
                            </m:r>
                          </m:sup>
                        </m:sSup>
                      </m:e>
                    </m:d>
                  </m:oMath>
                </a14:m>
                <a:r>
                  <a:rPr lang="pt-BR" dirty="0"/>
                  <a:t>.</a:t>
                </a:r>
              </a:p>
              <a:p>
                <a:r>
                  <a:rPr lang="pt-BR" dirty="0"/>
                  <a:t>Para facilitar nosso trabalho, iremos supor, sem nenhuma perda de generalidade, que a </a:t>
                </a:r>
                <a:r>
                  <a:rPr lang="pt-BR" b="1" i="1" dirty="0"/>
                  <a:t>função de custo</a:t>
                </a:r>
                <a:r>
                  <a:rPr lang="pt-BR" dirty="0"/>
                  <a:t> escolhida é o </a:t>
                </a:r>
                <a:r>
                  <a:rPr lang="pt-BR" b="1" i="1" dirty="0"/>
                  <a:t>erro quadrático médio</a:t>
                </a:r>
                <a:r>
                  <a:rPr lang="pt-BR" dirty="0"/>
                  <a:t> (MSE).</a:t>
                </a:r>
              </a:p>
              <a:p>
                <a:pPr marL="0" indent="0" algn="ctr">
                  <a:buNone/>
                </a:pPr>
                <a:endParaRPr lang="pt-BR"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838199" y="5003111"/>
                <a:ext cx="11118274" cy="1757907"/>
              </a:xfrm>
              <a:prstGeom prst="rect">
                <a:avLst/>
              </a:prstGeom>
              <a:blipFill rotWithShape="0">
                <a:blip r:embed="rId3"/>
                <a:stretch>
                  <a:fillRect l="-822" t="-9028" b="-8681"/>
                </a:stretch>
              </a:blipFill>
            </p:spPr>
            <p:txBody>
              <a:bodyPr/>
              <a:lstStyle/>
              <a:p>
                <a:r>
                  <a:rPr lang="pt-BR">
                    <a:noFill/>
                  </a:rPr>
                  <a:t> </a:t>
                </a:r>
              </a:p>
            </p:txBody>
          </p:sp>
        </mc:Fallback>
      </mc:AlternateContent>
    </p:spTree>
    <p:extLst>
      <p:ext uri="{BB962C8B-B14F-4D97-AF65-F5344CB8AC3E}">
        <p14:creationId xmlns:p14="http://schemas.microsoft.com/office/powerpoint/2010/main" val="33546010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429"/>
            <a:ext cx="10866120" cy="1325563"/>
          </a:xfrm>
        </p:spPr>
        <p:txBody>
          <a:bodyPr/>
          <a:lstStyle/>
          <a:p>
            <a:r>
              <a:rPr lang="pt-BR" dirty="0"/>
              <a:t>Retropropagação do Erro (</a:t>
            </a:r>
            <a:r>
              <a:rPr lang="pt-BR" sz="4000" dirty="0"/>
              <a:t>Error Backpropagation</a:t>
            </a:r>
            <a:r>
              <a:rPr lang="pt-BR"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69008"/>
                <a:ext cx="11159836" cy="5388992"/>
              </a:xfrm>
            </p:spPr>
            <p:txBody>
              <a:bodyPr>
                <a:normAutofit fontScale="77500" lnSpcReduction="20000"/>
              </a:bodyPr>
              <a:lstStyle/>
              <a:p>
                <a:r>
                  <a:rPr lang="pt-BR" dirty="0"/>
                  <a:t>Nós vamos assumir que a última camada da rede MLP (denotada como a </a:t>
                </a:r>
                <a14:m>
                  <m:oMath xmlns:m="http://schemas.openxmlformats.org/officeDocument/2006/math">
                    <m:r>
                      <a:rPr lang="pt-BR" b="0" i="1" smtClean="0">
                        <a:latin typeface="Cambria Math" panose="02040503050406030204" pitchFamily="18" charset="0"/>
                      </a:rPr>
                      <m:t>𝑀</m:t>
                    </m:r>
                  </m:oMath>
                </a14:m>
                <a:r>
                  <a:rPr lang="pt-BR" dirty="0"/>
                  <a:t>-ésima camada) tenha uma quantidade genérica,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𝑁</m:t>
                        </m:r>
                      </m:e>
                      <m:sub>
                        <m:r>
                          <a:rPr lang="pt-BR" b="0" i="1" smtClean="0">
                            <a:latin typeface="Cambria Math" panose="02040503050406030204" pitchFamily="18" charset="0"/>
                          </a:rPr>
                          <m:t>𝑀</m:t>
                        </m:r>
                      </m:sub>
                    </m:sSub>
                  </m:oMath>
                </a14:m>
                <a:r>
                  <a:rPr lang="pt-BR" dirty="0"/>
                  <a:t>, de </a:t>
                </a:r>
                <a:r>
                  <a:rPr lang="pt-BR" b="1" i="1" dirty="0"/>
                  <a:t>nós</a:t>
                </a:r>
                <a:r>
                  <a:rPr lang="pt-BR" dirty="0"/>
                  <a:t>.</a:t>
                </a:r>
              </a:p>
              <a:p>
                <a:pPr marL="0" indent="0" algn="ctr">
                  <a:buNone/>
                </a:pPr>
                <a14:m>
                  <m:oMath xmlns:m="http://schemas.openxmlformats.org/officeDocument/2006/math">
                    <m:r>
                      <a:rPr lang="pt-BR" b="0" i="1" smtClean="0">
                        <a:latin typeface="Cambria Math" panose="02040503050406030204" pitchFamily="18" charset="0"/>
                      </a:rPr>
                      <m:t>𝐽</m:t>
                    </m:r>
                    <m:d>
                      <m:dPr>
                        <m:ctrlPr>
                          <a:rPr lang="pt-BR" b="0" i="1" smtClean="0">
                            <a:latin typeface="Cambria Math" panose="02040503050406030204" pitchFamily="18" charset="0"/>
                          </a:rPr>
                        </m:ctrlPr>
                      </m:dPr>
                      <m:e>
                        <m:r>
                          <a:rPr lang="pt-BR" b="1" i="1">
                            <a:latin typeface="Cambria Math" panose="02040503050406030204" pitchFamily="18" charset="0"/>
                          </a:rPr>
                          <m:t>𝒘</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sSub>
                          <m:sSubPr>
                            <m:ctrlPr>
                              <a:rPr lang="pt-BR" b="0" i="1" smtClean="0">
                                <a:latin typeface="Cambria Math" panose="02040503050406030204" pitchFamily="18" charset="0"/>
                              </a:rPr>
                            </m:ctrlPr>
                          </m:sSubPr>
                          <m:e>
                            <m:r>
                              <a:rPr lang="pt-BR" b="0" i="1" smtClean="0">
                                <a:latin typeface="Cambria Math" panose="02040503050406030204" pitchFamily="18" charset="0"/>
                              </a:rPr>
                              <m:t>𝑁</m:t>
                            </m:r>
                          </m:e>
                          <m:sub>
                            <m:r>
                              <m:rPr>
                                <m:sty m:val="p"/>
                              </m:rPr>
                              <a:rPr lang="pt-BR" b="0" i="0" smtClean="0">
                                <a:latin typeface="Cambria Math" panose="02040503050406030204" pitchFamily="18" charset="0"/>
                              </a:rPr>
                              <m:t>dados</m:t>
                            </m:r>
                          </m:sub>
                        </m:sSub>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=1</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𝑁</m:t>
                            </m:r>
                          </m:e>
                          <m:sub>
                            <m:r>
                              <m:rPr>
                                <m:sty m:val="p"/>
                              </m:rPr>
                              <a:rPr lang="pt-BR" b="0" i="0" smtClean="0">
                                <a:latin typeface="Cambria Math" panose="02040503050406030204" pitchFamily="18" charset="0"/>
                              </a:rPr>
                              <m:t>dados</m:t>
                            </m:r>
                          </m:sub>
                        </m:sSub>
                      </m:sup>
                      <m:e>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=1</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𝑁</m:t>
                                </m:r>
                              </m:e>
                              <m:sub>
                                <m:r>
                                  <a:rPr lang="pt-BR" b="0" i="1" smtClean="0">
                                    <a:latin typeface="Cambria Math" panose="02040503050406030204" pitchFamily="18" charset="0"/>
                                  </a:rPr>
                                  <m:t>𝑀</m:t>
                                </m:r>
                              </m:sub>
                            </m:sSub>
                          </m:sup>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𝑒</m:t>
                                </m:r>
                              </m:e>
                              <m:sub>
                                <m:r>
                                  <a:rPr lang="pt-BR" b="0" i="1" smtClean="0">
                                    <a:latin typeface="Cambria Math" panose="02040503050406030204" pitchFamily="18" charset="0"/>
                                  </a:rPr>
                                  <m:t>𝑗</m:t>
                                </m:r>
                              </m:sub>
                              <m:sup>
                                <m:r>
                                  <a:rPr lang="pt-BR" b="0" i="1" smtClean="0">
                                    <a:latin typeface="Cambria Math" panose="02040503050406030204" pitchFamily="18" charset="0"/>
                                  </a:rPr>
                                  <m:t>2</m:t>
                                </m:r>
                              </m:sup>
                            </m:sSubSup>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e>
                        </m:nary>
                      </m:e>
                    </m:nary>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𝑗</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p>
                          <m:e>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𝑗</m:t>
                                        </m:r>
                                      </m:sub>
                                    </m:sSub>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𝑦</m:t>
                                        </m:r>
                                      </m:e>
                                      <m:sub>
                                        <m:r>
                                          <a:rPr lang="pt-BR" b="0" i="1" smtClean="0">
                                            <a:latin typeface="Cambria Math" panose="02040503050406030204" pitchFamily="18" charset="0"/>
                                          </a:rPr>
                                          <m:t>𝑗</m:t>
                                        </m:r>
                                      </m:sub>
                                      <m:sup>
                                        <m:r>
                                          <a:rPr lang="pt-BR" b="0" i="1" smtClean="0">
                                            <a:latin typeface="Cambria Math" panose="02040503050406030204" pitchFamily="18" charset="0"/>
                                          </a:rPr>
                                          <m:t>𝑀</m:t>
                                        </m:r>
                                      </m:sup>
                                    </m:sSubSup>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sup>
                                <m:r>
                                  <a:rPr lang="pt-BR" b="0" i="1" smtClean="0">
                                    <a:latin typeface="Cambria Math" panose="02040503050406030204" pitchFamily="18" charset="0"/>
                                  </a:rPr>
                                  <m:t>2</m:t>
                                </m:r>
                              </m:sup>
                            </m:sSup>
                          </m:e>
                        </m:nary>
                      </m:e>
                    </m:nary>
                  </m:oMath>
                </a14:m>
                <a:r>
                  <a:rPr lang="pt-BR" dirty="0"/>
                  <a:t>,</a:t>
                </a:r>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𝑗</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é o valor desejado da </a:t>
                </a:r>
                <a14:m>
                  <m:oMath xmlns:m="http://schemas.openxmlformats.org/officeDocument/2006/math">
                    <m:r>
                      <a:rPr lang="pt-BR" i="1">
                        <a:latin typeface="Cambria Math" panose="02040503050406030204" pitchFamily="18" charset="0"/>
                      </a:rPr>
                      <m:t>𝑗</m:t>
                    </m:r>
                  </m:oMath>
                </a14:m>
                <a:r>
                  <a:rPr lang="pt-BR" dirty="0"/>
                  <a:t>–ésima saída (rótulo) correspondente ao </a:t>
                </a:r>
                <a14:m>
                  <m:oMath xmlns:m="http://schemas.openxmlformats.org/officeDocument/2006/math">
                    <m:r>
                      <a:rPr lang="pt-BR" i="1">
                        <a:latin typeface="Cambria Math" panose="02040503050406030204" pitchFamily="18" charset="0"/>
                      </a:rPr>
                      <m:t>𝑛</m:t>
                    </m:r>
                  </m:oMath>
                </a14:m>
                <a:r>
                  <a:rPr lang="pt-BR" dirty="0"/>
                  <a:t>-ésimo exemplo de entrada.</a:t>
                </a:r>
              </a:p>
              <a:p>
                <a:r>
                  <a:rPr lang="pt-BR" dirty="0"/>
                  <a:t>Devemos derivar a </a:t>
                </a:r>
                <a:r>
                  <a:rPr lang="pt-BR" b="1" i="1" dirty="0"/>
                  <a:t>função custo </a:t>
                </a:r>
                <a:r>
                  <a:rPr lang="pt-BR" dirty="0"/>
                  <a:t>com respeito aos </a:t>
                </a:r>
                <a:r>
                  <a:rPr lang="pt-BR" b="1" i="1" dirty="0"/>
                  <a:t>pesos</a:t>
                </a:r>
                <a:r>
                  <a:rPr lang="pt-BR" dirty="0"/>
                  <a:t>, mas estes não aparecem de maneira explícita na expressão de </a:t>
                </a:r>
                <a14:m>
                  <m:oMath xmlns:m="http://schemas.openxmlformats.org/officeDocument/2006/math">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e>
                    </m:d>
                  </m:oMath>
                </a14:m>
                <a:r>
                  <a:rPr lang="pt-BR" dirty="0"/>
                  <a:t>. </a:t>
                </a:r>
              </a:p>
              <a:p>
                <a:r>
                  <a:rPr lang="pt-BR" dirty="0"/>
                  <a:t>Para fazer com que a dependência dos pesos apareça de maneira clara na expressão acima, nós precisamos recorrer a aplicações sucessivas da </a:t>
                </a:r>
                <a:r>
                  <a:rPr lang="pt-BR" b="1" i="1" dirty="0"/>
                  <a:t>regra da cadeia</a:t>
                </a:r>
                <a:r>
                  <a:rPr lang="pt-BR" dirty="0"/>
                  <a:t>.</a:t>
                </a:r>
              </a:p>
              <a:p>
                <a:r>
                  <a:rPr lang="pt-BR" dirty="0"/>
                  <a:t>Usando a notação de </a:t>
                </a:r>
                <a:r>
                  <a:rPr lang="pt-BR" b="1" i="1" dirty="0"/>
                  <a:t>Leibniz</a:t>
                </a:r>
                <a:r>
                  <a:rPr lang="pt-BR" dirty="0"/>
                  <a:t>, essa regra nos mostra que:</a:t>
                </a:r>
              </a:p>
              <a:p>
                <a:pPr marL="0" indent="0" algn="ctr">
                  <a:buNone/>
                </a:pP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e>
                        </m:d>
                      </m:num>
                      <m:den>
                        <m:r>
                          <a:rPr lang="pt-BR" i="1" smtClean="0">
                            <a:latin typeface="Cambria Math" panose="02040503050406030204" pitchFamily="18" charset="0"/>
                          </a:rPr>
                          <m:t>𝑑𝑥</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e>
                        </m:d>
                      </m:num>
                      <m:den>
                        <m:r>
                          <a:rPr lang="pt-BR" i="1">
                            <a:latin typeface="Cambria Math" panose="02040503050406030204" pitchFamily="18" charset="0"/>
                          </a:rPr>
                          <m:t>𝑑</m:t>
                        </m:r>
                        <m:r>
                          <a:rPr lang="pt-BR" b="0" i="1" smtClean="0">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den>
                    </m:f>
                    <m:f>
                      <m:fPr>
                        <m:ctrlPr>
                          <a:rPr lang="pt-BR" i="1">
                            <a:latin typeface="Cambria Math" panose="02040503050406030204" pitchFamily="18" charset="0"/>
                          </a:rPr>
                        </m:ctrlPr>
                      </m:fPr>
                      <m:num>
                        <m:r>
                          <a:rPr lang="pt-BR" i="1">
                            <a:latin typeface="Cambria Math" panose="02040503050406030204" pitchFamily="18" charset="0"/>
                          </a:rPr>
                          <m:t>𝑑</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num>
                      <m:den>
                        <m:r>
                          <a:rPr lang="pt-BR" i="1">
                            <a:latin typeface="Cambria Math" panose="02040503050406030204" pitchFamily="18" charset="0"/>
                          </a:rPr>
                          <m:t>𝑑𝑥</m:t>
                        </m:r>
                      </m:den>
                    </m:f>
                  </m:oMath>
                </a14:m>
                <a:r>
                  <a:rPr lang="pt-BR" dirty="0"/>
                  <a:t>.</a:t>
                </a:r>
              </a:p>
              <a:p>
                <a:r>
                  <a:rPr lang="pt-BR" dirty="0"/>
                  <a:t>Por exemplo, considerem que temos </a:t>
                </a:r>
                <a14:m>
                  <m:oMath xmlns:m="http://schemas.openxmlformats.org/officeDocument/2006/math">
                    <m:r>
                      <a:rPr lang="pt-BR" i="1" smtClean="0">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sup>
                    </m:sSup>
                  </m:oMath>
                </a14:m>
                <a:r>
                  <a:rPr lang="pt-BR" dirty="0"/>
                  <a:t>e queremos obter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e>
                        </m:d>
                      </m:num>
                      <m:den>
                        <m:r>
                          <a:rPr lang="pt-BR" i="1">
                            <a:latin typeface="Cambria Math" panose="02040503050406030204" pitchFamily="18" charset="0"/>
                          </a:rPr>
                          <m:t>𝑑𝑥</m:t>
                        </m:r>
                      </m:den>
                    </m:f>
                  </m:oMath>
                </a14:m>
                <a:r>
                  <a:rPr lang="pt-BR" dirty="0"/>
                  <a:t>. Nós podemos fazer</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oMath>
                </a14:m>
                <a:r>
                  <a:rPr lang="pt-BR" dirty="0"/>
                  <a:t> e usar a regra da cadeia:</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e>
                        </m:d>
                      </m:num>
                      <m:den>
                        <m:r>
                          <a:rPr lang="pt-BR" i="1">
                            <a:latin typeface="Cambria Math" panose="02040503050406030204" pitchFamily="18" charset="0"/>
                          </a:rPr>
                          <m:t>𝑑𝑥</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e>
                        </m:d>
                      </m:num>
                      <m:den>
                        <m:r>
                          <a:rPr lang="pt-BR" i="1">
                            <a:latin typeface="Cambria Math" panose="02040503050406030204" pitchFamily="18" charset="0"/>
                          </a:rPr>
                          <m:t>𝑑𝑔</m:t>
                        </m:r>
                        <m:d>
                          <m:dPr>
                            <m:ctrlPr>
                              <a:rPr lang="pt-BR" i="1">
                                <a:latin typeface="Cambria Math" panose="02040503050406030204" pitchFamily="18" charset="0"/>
                              </a:rPr>
                            </m:ctrlPr>
                          </m:dPr>
                          <m:e>
                            <m:r>
                              <a:rPr lang="pt-BR" i="1">
                                <a:latin typeface="Cambria Math" panose="02040503050406030204" pitchFamily="18" charset="0"/>
                              </a:rPr>
                              <m:t>𝑥</m:t>
                            </m:r>
                          </m:e>
                        </m:d>
                      </m:den>
                    </m:f>
                    <m:f>
                      <m:fPr>
                        <m:ctrlPr>
                          <a:rPr lang="pt-BR" i="1">
                            <a:latin typeface="Cambria Math" panose="02040503050406030204" pitchFamily="18" charset="0"/>
                          </a:rPr>
                        </m:ctrlPr>
                      </m:fPr>
                      <m:num>
                        <m:r>
                          <a:rPr lang="pt-BR" i="1">
                            <a:latin typeface="Cambria Math" panose="02040503050406030204" pitchFamily="18" charset="0"/>
                          </a:rPr>
                          <m:t>𝑑𝑔</m:t>
                        </m:r>
                        <m:d>
                          <m:dPr>
                            <m:ctrlPr>
                              <a:rPr lang="pt-BR" i="1">
                                <a:latin typeface="Cambria Math" panose="02040503050406030204" pitchFamily="18" charset="0"/>
                              </a:rPr>
                            </m:ctrlPr>
                          </m:dPr>
                          <m:e>
                            <m:r>
                              <a:rPr lang="pt-BR" i="1">
                                <a:latin typeface="Cambria Math" panose="02040503050406030204" pitchFamily="18" charset="0"/>
                              </a:rPr>
                              <m:t>𝑥</m:t>
                            </m:r>
                          </m:e>
                        </m:d>
                      </m:num>
                      <m:den>
                        <m:r>
                          <a:rPr lang="pt-BR" i="1">
                            <a:latin typeface="Cambria Math" panose="02040503050406030204" pitchFamily="18" charset="0"/>
                          </a:rPr>
                          <m:t>𝑑𝑥</m:t>
                        </m:r>
                      </m:den>
                    </m:f>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sup>
                    </m:sSup>
                    <m:r>
                      <a:rPr lang="pt-BR" b="0" i="1" smtClean="0">
                        <a:latin typeface="Cambria Math" panose="02040503050406030204" pitchFamily="18" charset="0"/>
                      </a:rPr>
                      <m:t>2</m:t>
                    </m:r>
                    <m:r>
                      <a:rPr lang="pt-BR" b="0" i="1" smtClean="0">
                        <a:latin typeface="Cambria Math" panose="02040503050406030204" pitchFamily="18" charset="0"/>
                      </a:rPr>
                      <m:t>𝑥</m:t>
                    </m:r>
                    <m:r>
                      <a:rPr lang="pt-BR" b="0" i="1" smtClean="0">
                        <a:latin typeface="Cambria Math" panose="02040503050406030204" pitchFamily="18" charset="0"/>
                      </a:rPr>
                      <m:t>=2</m:t>
                    </m:r>
                    <m:r>
                      <a:rPr lang="pt-BR" b="0" i="1" smtClean="0">
                        <a:latin typeface="Cambria Math" panose="02040503050406030204" pitchFamily="18" charset="0"/>
                      </a:rPr>
                      <m:t>𝑥</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sup>
                    </m:sSup>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69008"/>
                <a:ext cx="11159836" cy="5388992"/>
              </a:xfrm>
              <a:blipFill rotWithShape="0">
                <a:blip r:embed="rId2"/>
                <a:stretch>
                  <a:fillRect l="-710" t="-2376" r="-601"/>
                </a:stretch>
              </a:blipFill>
            </p:spPr>
            <p:txBody>
              <a:bodyPr/>
              <a:lstStyle/>
              <a:p>
                <a:r>
                  <a:rPr lang="pt-BR">
                    <a:noFill/>
                  </a:rPr>
                  <a:t> </a:t>
                </a:r>
              </a:p>
            </p:txBody>
          </p:sp>
        </mc:Fallback>
      </mc:AlternateContent>
    </p:spTree>
    <p:extLst>
      <p:ext uri="{BB962C8B-B14F-4D97-AF65-F5344CB8AC3E}">
        <p14:creationId xmlns:p14="http://schemas.microsoft.com/office/powerpoint/2010/main" val="2748905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52052" cy="1325563"/>
          </a:xfrm>
        </p:spPr>
        <p:txBody>
          <a:bodyPr/>
          <a:lstStyle/>
          <a:p>
            <a:r>
              <a:rPr lang="pt-BR" dirty="0"/>
              <a:t>Retropropagação do Erro (</a:t>
            </a:r>
            <a:r>
              <a:rPr lang="pt-BR" sz="4000" dirty="0"/>
              <a:t>Error Backpropagation</a:t>
            </a:r>
            <a:r>
              <a:rPr lang="pt-BR" dirty="0"/>
              <a:t>)</a:t>
            </a:r>
          </a:p>
        </p:txBody>
      </p:sp>
      <p:sp>
        <p:nvSpPr>
          <p:cNvPr id="3" name="Content Placeholder 2"/>
          <p:cNvSpPr>
            <a:spLocks noGrp="1"/>
          </p:cNvSpPr>
          <p:nvPr>
            <p:ph idx="1"/>
          </p:nvPr>
        </p:nvSpPr>
        <p:spPr>
          <a:xfrm>
            <a:off x="838200" y="1825625"/>
            <a:ext cx="11049000" cy="4907684"/>
          </a:xfrm>
        </p:spPr>
        <p:txBody>
          <a:bodyPr>
            <a:normAutofit/>
          </a:bodyPr>
          <a:lstStyle/>
          <a:p>
            <a:r>
              <a:rPr lang="pt-BR" dirty="0"/>
              <a:t>Agora voltamos à equação do MSE e vemos que as saídas da última camada aparecem de maneira direta. </a:t>
            </a:r>
          </a:p>
          <a:p>
            <a:r>
              <a:rPr lang="pt-BR" dirty="0"/>
              <a:t>Isso significa que é simples se obter as derivadas com respeito aos pesos da camada de saída.</a:t>
            </a:r>
          </a:p>
          <a:p>
            <a:r>
              <a:rPr lang="pt-BR" dirty="0"/>
              <a:t>Porém, quando se busca avaliar as derivadas com respeito aos pesos das camadas anteriores, a situação fica mais complexa, pois não existe uma dependência direta.</a:t>
            </a:r>
          </a:p>
          <a:p>
            <a:r>
              <a:rPr lang="pt-BR" dirty="0"/>
              <a:t>Como podemos atribuir a cada </a:t>
            </a:r>
            <a:r>
              <a:rPr lang="pt-BR" b="1" i="1" dirty="0"/>
              <a:t>nó</a:t>
            </a:r>
            <a:r>
              <a:rPr lang="pt-BR" dirty="0"/>
              <a:t> de uma camada anterior sua devida influência na composição da saída e do erro?</a:t>
            </a:r>
          </a:p>
        </p:txBody>
      </p:sp>
    </p:spTree>
    <p:extLst>
      <p:ext uri="{BB962C8B-B14F-4D97-AF65-F5344CB8AC3E}">
        <p14:creationId xmlns:p14="http://schemas.microsoft.com/office/powerpoint/2010/main" val="2223197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80188" cy="1325563"/>
          </a:xfrm>
        </p:spPr>
        <p:txBody>
          <a:bodyPr/>
          <a:lstStyle/>
          <a:p>
            <a:r>
              <a:rPr lang="pt-BR" dirty="0"/>
              <a:t>Retropropagação do Erro (</a:t>
            </a:r>
            <a:r>
              <a:rPr lang="pt-BR" sz="4000" dirty="0"/>
              <a:t>Error Backpropagation</a:t>
            </a:r>
            <a:r>
              <a:rPr lang="pt-BR"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082251" cy="4935394"/>
              </a:xfrm>
            </p:spPr>
            <p:txBody>
              <a:bodyPr>
                <a:normAutofit fontScale="92500" lnSpcReduction="10000"/>
              </a:bodyPr>
              <a:lstStyle/>
              <a:p>
                <a:r>
                  <a:rPr lang="pt-BR" dirty="0"/>
                  <a:t>Essa “caminhada de trás para a frente”, da saída (na qual se calcula o erro) para a entrada, tendo por base a </a:t>
                </a:r>
                <a:r>
                  <a:rPr lang="pt-BR" b="1" i="1" dirty="0"/>
                  <a:t>regra da cadeia</a:t>
                </a:r>
                <a:r>
                  <a:rPr lang="pt-BR" dirty="0"/>
                  <a:t>, corresponde ao processo conhecido como </a:t>
                </a:r>
                <a:r>
                  <a:rPr lang="pt-BR" b="1" i="1" dirty="0"/>
                  <a:t>retropropagação do erro </a:t>
                </a:r>
                <a:r>
                  <a:rPr lang="pt-BR" dirty="0"/>
                  <a:t>(</a:t>
                </a:r>
                <a:r>
                  <a:rPr lang="pt-BR" b="1" i="1" dirty="0"/>
                  <a:t>error backpropagation</a:t>
                </a:r>
                <a:r>
                  <a:rPr lang="pt-BR" dirty="0"/>
                  <a:t>, ou simplesmente </a:t>
                </a:r>
                <a:r>
                  <a:rPr lang="pt-BR" b="1" i="1" dirty="0"/>
                  <a:t>backpropagation</a:t>
                </a:r>
                <a:r>
                  <a:rPr lang="pt-BR" dirty="0"/>
                  <a:t>).</a:t>
                </a:r>
              </a:p>
              <a:p>
                <a:r>
                  <a:rPr lang="pt-BR" dirty="0"/>
                  <a:t>A seguir, nós veremos de maneira mais sistemática como a </a:t>
                </a:r>
                <a:r>
                  <a:rPr lang="pt-BR" b="1" i="1" dirty="0"/>
                  <a:t>retropropagação do erro</a:t>
                </a:r>
                <a:r>
                  <a:rPr lang="pt-BR" dirty="0"/>
                  <a:t> é realizada.</a:t>
                </a:r>
              </a:p>
              <a:p>
                <a:r>
                  <a:rPr lang="pt-BR" dirty="0"/>
                  <a:t>Inicialmente, nós devemos observar um fato fundamental. O cálculo da derivada do MSE com respeito a um peso qualquer é dada por:</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i="1">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𝑗</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p>
                              <m:e>
                                <m:sSubSup>
                                  <m:sSubSupPr>
                                    <m:ctrlPr>
                                      <a:rPr lang="pt-BR" i="1">
                                        <a:latin typeface="Cambria Math" panose="02040503050406030204" pitchFamily="18" charset="0"/>
                                      </a:rPr>
                                    </m:ctrlPr>
                                  </m:sSubSupPr>
                                  <m:e>
                                    <m:r>
                                      <a:rPr lang="pt-BR" i="1">
                                        <a:latin typeface="Cambria Math" panose="02040503050406030204" pitchFamily="18" charset="0"/>
                                      </a:rPr>
                                      <m:t>𝑒</m:t>
                                    </m:r>
                                  </m:e>
                                  <m:sub>
                                    <m:r>
                                      <a:rPr lang="pt-BR" i="1">
                                        <a:latin typeface="Cambria Math" panose="02040503050406030204" pitchFamily="18" charset="0"/>
                                      </a:rPr>
                                      <m:t>𝑗</m:t>
                                    </m:r>
                                  </m:sub>
                                  <m:sup>
                                    <m:r>
                                      <a:rPr lang="pt-BR" i="1">
                                        <a:latin typeface="Cambria Math" panose="02040503050406030204" pitchFamily="18" charset="0"/>
                                      </a:rPr>
                                      <m:t>2</m:t>
                                    </m:r>
                                  </m:sup>
                                </m:sSubSup>
                                <m:d>
                                  <m:dPr>
                                    <m:ctrlPr>
                                      <a:rPr lang="pt-BR" i="1">
                                        <a:latin typeface="Cambria Math" panose="02040503050406030204" pitchFamily="18" charset="0"/>
                                      </a:rPr>
                                    </m:ctrlPr>
                                  </m:dPr>
                                  <m:e>
                                    <m:r>
                                      <a:rPr lang="pt-BR" i="1">
                                        <a:latin typeface="Cambria Math" panose="02040503050406030204" pitchFamily="18" charset="0"/>
                                      </a:rPr>
                                      <m:t>𝑛</m:t>
                                    </m:r>
                                  </m:e>
                                </m:d>
                              </m:e>
                            </m:nary>
                          </m:e>
                        </m:nary>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up>
                      <m:e>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𝑗</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p>
                          <m:e>
                            <m:f>
                              <m:fPr>
                                <m:ctrlPr>
                                  <a:rPr lang="pt-BR" i="1" smtClean="0">
                                    <a:latin typeface="Cambria Math" panose="02040503050406030204" pitchFamily="18" charset="0"/>
                                  </a:rPr>
                                </m:ctrlPr>
                              </m:fPr>
                              <m:num>
                                <m:sSubSup>
                                  <m:sSubSupPr>
                                    <m:ctrlPr>
                                      <a:rPr lang="pt-BR" i="1">
                                        <a:latin typeface="Cambria Math" panose="02040503050406030204" pitchFamily="18" charset="0"/>
                                      </a:rPr>
                                    </m:ctrlPr>
                                  </m:sSubSupPr>
                                  <m:e>
                                    <m:r>
                                      <a:rPr lang="pt-BR" i="1">
                                        <a:latin typeface="Cambria Math" panose="02040503050406030204" pitchFamily="18" charset="0"/>
                                      </a:rPr>
                                      <m:t>𝜕</m:t>
                                    </m:r>
                                    <m:r>
                                      <a:rPr lang="pt-BR" i="1">
                                        <a:latin typeface="Cambria Math" panose="02040503050406030204" pitchFamily="18" charset="0"/>
                                      </a:rPr>
                                      <m:t>𝑒</m:t>
                                    </m:r>
                                  </m:e>
                                  <m:sub>
                                    <m:r>
                                      <a:rPr lang="pt-BR" i="1">
                                        <a:latin typeface="Cambria Math" panose="02040503050406030204" pitchFamily="18" charset="0"/>
                                      </a:rPr>
                                      <m:t>𝑗</m:t>
                                    </m:r>
                                  </m:sub>
                                  <m:sup>
                                    <m:r>
                                      <a:rPr lang="pt-BR" i="1">
                                        <a:latin typeface="Cambria Math" panose="02040503050406030204" pitchFamily="18" charset="0"/>
                                      </a:rPr>
                                      <m:t>2</m:t>
                                    </m:r>
                                  </m:sup>
                                </m:sSubSup>
                                <m:d>
                                  <m:dPr>
                                    <m:ctrlPr>
                                      <a:rPr lang="pt-BR" i="1">
                                        <a:latin typeface="Cambria Math" panose="02040503050406030204" pitchFamily="18" charset="0"/>
                                      </a:rPr>
                                    </m:ctrlPr>
                                  </m:dPr>
                                  <m:e>
                                    <m:r>
                                      <a:rPr lang="pt-BR" i="1">
                                        <a:latin typeface="Cambria Math" panose="02040503050406030204" pitchFamily="18" charset="0"/>
                                      </a:rPr>
                                      <m:t>𝑛</m:t>
                                    </m:r>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e>
                        </m:nary>
                      </m:e>
                    </m:nary>
                  </m:oMath>
                </a14:m>
                <a:r>
                  <a:rPr lang="pt-BR" dirty="0"/>
                  <a:t>.</a:t>
                </a:r>
              </a:p>
              <a:p>
                <a:r>
                  <a:rPr lang="pt-BR" dirty="0"/>
                  <a:t>A equação acima mostra que é necessário calcular a expressão do gradiente apenas para o </a:t>
                </a:r>
                <a14:m>
                  <m:oMath xmlns:m="http://schemas.openxmlformats.org/officeDocument/2006/math">
                    <m:r>
                      <m:rPr>
                        <m:brk m:alnAt="23"/>
                      </m:rPr>
                      <a:rPr lang="pt-BR" i="1">
                        <a:latin typeface="Cambria Math" panose="02040503050406030204" pitchFamily="18" charset="0"/>
                      </a:rPr>
                      <m:t>𝑛</m:t>
                    </m:r>
                  </m:oMath>
                </a14:m>
                <a:r>
                  <a:rPr lang="pt-BR" dirty="0"/>
                  <a:t>-ésimo dado, pois o gradiente médio será uma média de </a:t>
                </a:r>
                <a:r>
                  <a:rPr lang="pt-BR" b="1" i="1" dirty="0"/>
                  <a:t>gradientes particulares</a:t>
                </a:r>
                <a:r>
                  <a:rPr lang="pt-BR" dirty="0"/>
                  <a:t> (ou </a:t>
                </a:r>
                <a:r>
                  <a:rPr lang="pt-BR" b="1" i="1" dirty="0"/>
                  <a:t>locais</a:t>
                </a:r>
                <a:r>
                  <a:rPr lang="pt-BR" dirty="0"/>
                  <a:t>) associados a cada amostra.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082251" cy="4935394"/>
              </a:xfrm>
              <a:blipFill rotWithShape="0">
                <a:blip r:embed="rId3"/>
                <a:stretch>
                  <a:fillRect l="-825" t="-2469" r="-1595" b="-741"/>
                </a:stretch>
              </a:blipFill>
            </p:spPr>
            <p:txBody>
              <a:bodyPr/>
              <a:lstStyle/>
              <a:p>
                <a:r>
                  <a:rPr lang="pt-BR">
                    <a:noFill/>
                  </a:rPr>
                  <a:t> </a:t>
                </a:r>
              </a:p>
            </p:txBody>
          </p:sp>
        </mc:Fallback>
      </mc:AlternateContent>
      <p:sp>
        <p:nvSpPr>
          <p:cNvPr id="5" name="TextBox 4"/>
          <p:cNvSpPr txBox="1"/>
          <p:nvPr/>
        </p:nvSpPr>
        <p:spPr>
          <a:xfrm>
            <a:off x="9715500" y="4487729"/>
            <a:ext cx="2390687" cy="1200329"/>
          </a:xfrm>
          <a:prstGeom prst="rect">
            <a:avLst/>
          </a:prstGeom>
        </p:spPr>
        <p:txBody>
          <a:bodyPr wrap="square">
            <a:spAutoFit/>
          </a:bodyPr>
          <a:lstStyle>
            <a:defPPr>
              <a:defRPr lang="pt-BR"/>
            </a:defPPr>
            <a:lvl1pPr algn="ctr">
              <a:defRPr sz="1200"/>
            </a:lvl1pPr>
          </a:lstStyle>
          <a:p>
            <a:r>
              <a:rPr lang="pt-BR" dirty="0" smtClean="0"/>
              <a:t>OBS.1: Operação </a:t>
            </a:r>
            <a:r>
              <a:rPr lang="pt-BR" dirty="0"/>
              <a:t>da derivada parcial é distributiva</a:t>
            </a:r>
            <a:r>
              <a:rPr lang="pt-BR" dirty="0" smtClean="0"/>
              <a:t>.</a:t>
            </a:r>
          </a:p>
          <a:p>
            <a:r>
              <a:rPr lang="pt-BR" dirty="0" smtClean="0"/>
              <a:t>OBS.2: A </a:t>
            </a:r>
            <a:r>
              <a:rPr lang="pt-BR" dirty="0"/>
              <a:t>divisão pelo número de amostras foi omitida pois isso não afeta a otimização.</a:t>
            </a:r>
          </a:p>
          <a:p>
            <a:endParaRPr lang="pt-BR" dirty="0"/>
          </a:p>
        </p:txBody>
      </p:sp>
    </p:spTree>
    <p:extLst>
      <p:ext uri="{BB962C8B-B14F-4D97-AF65-F5344CB8AC3E}">
        <p14:creationId xmlns:p14="http://schemas.microsoft.com/office/powerpoint/2010/main" val="726849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02493"/>
          </a:xfrm>
        </p:spPr>
        <p:txBody>
          <a:bodyPr/>
          <a:lstStyle/>
          <a:p>
            <a:r>
              <a:rPr lang="pt-BR" dirty="0"/>
              <a:t>Retropropagação: Algumas noções básicas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65604"/>
                <a:ext cx="11245949" cy="5167311"/>
              </a:xfrm>
            </p:spPr>
            <p:txBody>
              <a:bodyPr>
                <a:normAutofit fontScale="85000" lnSpcReduction="20000"/>
              </a:bodyPr>
              <a:lstStyle/>
              <a:p>
                <a:r>
                  <a:rPr lang="pt-BR" dirty="0"/>
                  <a:t>Considerando novamente a derivada geral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oMath>
                </a14:m>
                <a:r>
                  <a:rPr lang="pt-BR" dirty="0"/>
                  <a:t> (i.e., um elemento genérico do gradiente). Usando a </a:t>
                </a:r>
                <a:r>
                  <a:rPr lang="pt-BR" b="1" i="1" dirty="0"/>
                  <a:t>regra da cadeia</a:t>
                </a:r>
                <a:r>
                  <a:rPr lang="pt-BR" dirty="0"/>
                  <a:t>, podemos escrever o seguinte:</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b="0" i="1" smtClean="0">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b="0" i="1" smtClean="0">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b="0" i="1" smtClean="0">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oMath>
                </a14:m>
                <a:r>
                  <a:rPr lang="pt-BR" dirty="0"/>
                  <a:t>.</a:t>
                </a:r>
              </a:p>
              <a:p>
                <a:r>
                  <a:rPr lang="pt-BR" dirty="0"/>
                  <a:t>A primeira derivada após a igualdade é a derivada da </a:t>
                </a:r>
                <a:r>
                  <a:rPr lang="pt-BR" b="1" i="1" dirty="0"/>
                  <a:t>função de custo</a:t>
                </a:r>
                <a:r>
                  <a:rPr lang="pt-BR" dirty="0"/>
                  <a:t> com respeito à ativação do </a:t>
                </a:r>
                <a14:m>
                  <m:oMath xmlns:m="http://schemas.openxmlformats.org/officeDocument/2006/math">
                    <m:r>
                      <a:rPr lang="pt-BR" i="1">
                        <a:latin typeface="Cambria Math" panose="02040503050406030204" pitchFamily="18" charset="0"/>
                      </a:rPr>
                      <m:t>𝑖</m:t>
                    </m:r>
                  </m:oMath>
                </a14:m>
                <a:r>
                  <a:rPr lang="pt-BR" dirty="0"/>
                  <a:t>-ésimo </a:t>
                </a:r>
                <a:r>
                  <a:rPr lang="pt-BR" b="1" i="1" dirty="0"/>
                  <a:t>nó</a:t>
                </a:r>
                <a:r>
                  <a:rPr lang="pt-BR" dirty="0"/>
                  <a:t> da </a:t>
                </a:r>
                <a14:m>
                  <m:oMath xmlns:m="http://schemas.openxmlformats.org/officeDocument/2006/math">
                    <m:r>
                      <a:rPr lang="pt-BR" i="1">
                        <a:latin typeface="Cambria Math" panose="02040503050406030204" pitchFamily="18" charset="0"/>
                      </a:rPr>
                      <m:t>𝑚</m:t>
                    </m:r>
                  </m:oMath>
                </a14:m>
                <a:r>
                  <a:rPr lang="pt-BR" dirty="0"/>
                  <a:t>-ésima camada. </a:t>
                </a:r>
              </a:p>
              <a:p>
                <a:r>
                  <a:rPr lang="pt-BR" dirty="0"/>
                  <a:t>Essa grandeza será chamada de </a:t>
                </a:r>
                <a:r>
                  <a:rPr lang="pt-BR" b="1" i="1" dirty="0"/>
                  <a:t>sensibilidade</a:t>
                </a:r>
                <a:r>
                  <a:rPr lang="pt-BR" dirty="0"/>
                  <a:t> e é denotada pela letra grega </a:t>
                </a:r>
                <a14:m>
                  <m:oMath xmlns:m="http://schemas.openxmlformats.org/officeDocument/2006/math">
                    <m:r>
                      <a:rPr lang="pt-BR" i="1" smtClean="0">
                        <a:latin typeface="Cambria Math" panose="02040503050406030204" pitchFamily="18" charset="0"/>
                        <a:ea typeface="Cambria Math" panose="02040503050406030204" pitchFamily="18" charset="0"/>
                      </a:rPr>
                      <m:t>𝛿</m:t>
                    </m:r>
                  </m:oMath>
                </a14:m>
                <a:r>
                  <a:rPr lang="pt-BR" dirty="0"/>
                  <a:t> (delta). Desta forma:</a:t>
                </a:r>
              </a:p>
              <a:p>
                <a:pPr marL="0" indent="0" algn="ctr">
                  <a:buNone/>
                </a:pPr>
                <a14:m>
                  <m:oMath xmlns:m="http://schemas.openxmlformats.org/officeDocument/2006/math">
                    <m:sSubSup>
                      <m:sSubSupPr>
                        <m:ctrlPr>
                          <a:rPr lang="pt-BR" i="1" smtClean="0">
                            <a:latin typeface="Cambria Math" panose="02040503050406030204" pitchFamily="18" charset="0"/>
                          </a:rPr>
                        </m:ctrlPr>
                      </m:sSubSupPr>
                      <m:e>
                        <m:r>
                          <a:rPr lang="pt-BR"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𝑖</m:t>
                        </m:r>
                      </m:sub>
                      <m:sup>
                        <m:r>
                          <a:rPr lang="pt-BR" b="0" i="1" smtClean="0">
                            <a:latin typeface="Cambria Math" panose="02040503050406030204" pitchFamily="18" charset="0"/>
                          </a:rPr>
                          <m:t>𝑚</m:t>
                        </m:r>
                      </m:sup>
                    </m:sSubSup>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oMath>
                </a14:m>
                <a:r>
                  <a:rPr lang="pt-BR" dirty="0"/>
                  <a:t>.</a:t>
                </a:r>
              </a:p>
              <a:p>
                <a:r>
                  <a:rPr lang="pt-BR" dirty="0"/>
                  <a:t>O termo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a:t> é único para cada </a:t>
                </a:r>
                <a:r>
                  <a:rPr lang="pt-BR" b="1" i="1" dirty="0"/>
                  <a:t>nó</a:t>
                </a:r>
                <a:r>
                  <a:rPr lang="pt-BR" dirty="0"/>
                  <a:t>. </a:t>
                </a:r>
              </a:p>
              <a:p>
                <a:r>
                  <a:rPr lang="pt-BR" dirty="0"/>
                  <a:t>O outro termo, por sua vez, varia ao longo das entradas do </a:t>
                </a:r>
                <a:r>
                  <a:rPr lang="pt-BR" b="1" i="1" dirty="0"/>
                  <a:t>nó</a:t>
                </a:r>
                <a:r>
                  <a:rPr lang="pt-BR" dirty="0"/>
                  <a:t> em questão. Como adotamos o modelo do </a:t>
                </a:r>
                <a:r>
                  <a:rPr lang="pt-BR" b="1" i="1" dirty="0"/>
                  <a:t>tipo perceptron</a:t>
                </a:r>
                <a:r>
                  <a:rPr lang="pt-BR" dirty="0"/>
                  <a:t>, a ativação é uma </a:t>
                </a:r>
                <a:r>
                  <a:rPr lang="pt-BR" b="1" i="1" dirty="0"/>
                  <a:t>combinação linear</a:t>
                </a:r>
                <a:r>
                  <a:rPr lang="pt-BR" dirty="0"/>
                  <a:t> das entradas:</a:t>
                </a:r>
              </a:p>
              <a:p>
                <a:pPr marL="0" indent="0" algn="ctr">
                  <a:buNone/>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r>
                        <a:rPr lang="pt-BR" b="0" i="0" smtClean="0">
                          <a:latin typeface="Cambria Math" panose="02040503050406030204" pitchFamily="18" charset="0"/>
                        </a:rPr>
                        <m:t>=</m:t>
                      </m:r>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𝑗</m:t>
                          </m:r>
                          <m:r>
                            <a:rPr lang="pt-BR" b="0" i="1" smtClean="0">
                              <a:latin typeface="Cambria Math" panose="02040503050406030204" pitchFamily="18" charset="0"/>
                            </a:rPr>
                            <m:t> ∈ </m:t>
                          </m:r>
                          <m:r>
                            <m:rPr>
                              <m:sty m:val="p"/>
                              <m:brk m:alnAt="9"/>
                            </m:rPr>
                            <a:rPr lang="pt-BR" b="0" i="0" smtClean="0">
                              <a:latin typeface="Cambria Math" panose="02040503050406030204" pitchFamily="18" charset="0"/>
                              <a:ea typeface="Cambria Math" panose="02040503050406030204" pitchFamily="18" charset="0"/>
                            </a:rPr>
                            <m:t>e</m:t>
                          </m:r>
                          <m:r>
                            <m:rPr>
                              <m:sty m:val="p"/>
                            </m:rPr>
                            <a:rPr lang="pt-BR" b="0" i="0" smtClean="0">
                              <a:latin typeface="Cambria Math" panose="02040503050406030204" pitchFamily="18" charset="0"/>
                              <a:ea typeface="Cambria Math" panose="02040503050406030204" pitchFamily="18" charset="0"/>
                            </a:rPr>
                            <m:t>ntradas</m:t>
                          </m:r>
                        </m:sub>
                        <m:sup/>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e>
                      </m:nary>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b="0" i="1" smtClean="0">
                              <a:latin typeface="Cambria Math" panose="02040503050406030204" pitchFamily="18" charset="0"/>
                            </a:rPr>
                            <m:t>𝑚</m:t>
                          </m:r>
                          <m:r>
                            <a:rPr lang="pt-BR" b="0" i="1" smtClean="0">
                              <a:latin typeface="Cambria Math" panose="02040503050406030204" pitchFamily="18" charset="0"/>
                            </a:rPr>
                            <m:t>−1</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𝑏</m:t>
                          </m:r>
                        </m:e>
                        <m:sub>
                          <m:r>
                            <a:rPr lang="pt-BR" b="0" i="1" smtClean="0">
                              <a:latin typeface="Cambria Math" panose="02040503050406030204" pitchFamily="18" charset="0"/>
                            </a:rPr>
                            <m:t>𝑖</m:t>
                          </m:r>
                        </m:sub>
                        <m:sup>
                          <m:r>
                            <a:rPr lang="pt-BR" b="0" i="1" smtClean="0">
                              <a:latin typeface="Cambria Math" panose="02040503050406030204" pitchFamily="18" charset="0"/>
                            </a:rPr>
                            <m:t>𝑚</m:t>
                          </m:r>
                        </m:sup>
                      </m:sSubSup>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65604"/>
                <a:ext cx="11245949" cy="5167311"/>
              </a:xfrm>
              <a:blipFill rotWithShape="0">
                <a:blip r:embed="rId2"/>
                <a:stretch>
                  <a:fillRect l="-705" t="-1887"/>
                </a:stretch>
              </a:blipFill>
            </p:spPr>
            <p:txBody>
              <a:bodyPr/>
              <a:lstStyle/>
              <a:p>
                <a:r>
                  <a:rPr lang="pt-BR">
                    <a:noFill/>
                  </a:rPr>
                  <a:t> </a:t>
                </a:r>
              </a:p>
            </p:txBody>
          </p:sp>
        </mc:Fallback>
      </mc:AlternateContent>
    </p:spTree>
    <p:extLst>
      <p:ext uri="{BB962C8B-B14F-4D97-AF65-F5344CB8AC3E}">
        <p14:creationId xmlns:p14="http://schemas.microsoft.com/office/powerpoint/2010/main" val="2552764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13979"/>
            <a:ext cx="10515600" cy="765391"/>
          </a:xfrm>
        </p:spPr>
        <p:txBody>
          <a:bodyPr/>
          <a:lstStyle/>
          <a:p>
            <a:r>
              <a:rPr lang="pt-BR" dirty="0"/>
              <a:t>Retropropagação: Algumas noções básicas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48972"/>
                <a:ext cx="11191876" cy="5409028"/>
              </a:xfrm>
            </p:spPr>
            <p:txBody>
              <a:bodyPr>
                <a:normAutofit fontScale="85000" lnSpcReduction="20000"/>
              </a:bodyPr>
              <a:lstStyle/>
              <a:p>
                <a:r>
                  <a:rPr lang="pt-BR" dirty="0"/>
                  <a:t>Assim</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i="1">
                            <a:latin typeface="Cambria Math" panose="02040503050406030204" pitchFamily="18" charset="0"/>
                          </a:rPr>
                          <m:t>𝑚</m:t>
                        </m:r>
                        <m:r>
                          <a:rPr lang="pt-BR" i="1">
                            <a:latin typeface="Cambria Math" panose="02040503050406030204" pitchFamily="18" charset="0"/>
                          </a:rPr>
                          <m:t>−1</m:t>
                        </m:r>
                      </m:sup>
                    </m:sSubSup>
                  </m:oMath>
                </a14:m>
                <a:r>
                  <a:rPr lang="pt-BR" dirty="0"/>
                  <a:t>.</a:t>
                </a:r>
              </a:p>
              <a:p>
                <a:r>
                  <a:rPr lang="pt-BR" dirty="0"/>
                  <a:t>Caso a derivada seja em relação ao termo de </a:t>
                </a:r>
                <a:r>
                  <a:rPr lang="pt-BR" b="1" dirty="0"/>
                  <a:t>bias</a:t>
                </a:r>
                <a:r>
                  <a:rPr lang="pt-BR" dirty="0"/>
                  <a:t>,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a:t>, teremos o seguinte resultado</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den>
                    </m:f>
                    <m:r>
                      <a:rPr lang="pt-BR" i="1">
                        <a:latin typeface="Cambria Math" panose="02040503050406030204" pitchFamily="18" charset="0"/>
                      </a:rPr>
                      <m:t>=</m:t>
                    </m:r>
                    <m:r>
                      <a:rPr lang="pt-BR" b="0" i="1" smtClean="0">
                        <a:latin typeface="Cambria Math" panose="02040503050406030204" pitchFamily="18" charset="0"/>
                      </a:rPr>
                      <m:t>1</m:t>
                    </m:r>
                  </m:oMath>
                </a14:m>
                <a:r>
                  <a:rPr lang="pt-BR" dirty="0"/>
                  <a:t>.</a:t>
                </a:r>
              </a:p>
              <a:p>
                <a:r>
                  <a:rPr lang="pt-BR" dirty="0"/>
                  <a:t>Desta forma, vemos que </a:t>
                </a:r>
                <a:r>
                  <a:rPr lang="pt-BR" b="1" i="1" dirty="0"/>
                  <a:t>todas as derivadas da função de custo com respeito aos pesos sinápticos são produtos de um valor delta,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b="1" i="1" dirty="0"/>
                  <a:t>, por uma entrada (ou, no caso </a:t>
                </a:r>
                <a:r>
                  <a:rPr lang="pt-BR" b="1" i="1" dirty="0" smtClean="0"/>
                  <a:t>dos </a:t>
                </a:r>
                <a:r>
                  <a:rPr lang="pt-BR" b="1" i="1" dirty="0"/>
                  <a:t>termos de bias, pela unidade)</a:t>
                </a:r>
                <a:r>
                  <a:rPr lang="pt-BR" dirty="0"/>
                  <a:t>.</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m:rPr>
                        <m:nor/>
                      </m:rPr>
                      <a:rPr lang="pt-BR" b="0" i="0"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i="1">
                            <a:latin typeface="Cambria Math" panose="02040503050406030204" pitchFamily="18" charset="0"/>
                          </a:rPr>
                          <m:t>𝑚</m:t>
                        </m:r>
                        <m:r>
                          <a:rPr lang="pt-BR" i="1">
                            <a:latin typeface="Cambria Math" panose="02040503050406030204" pitchFamily="18" charset="0"/>
                          </a:rPr>
                          <m:t>−1</m:t>
                        </m:r>
                      </m:sup>
                    </m:sSubSup>
                  </m:oMath>
                </a14:m>
                <a:r>
                  <a:rPr lang="pt-BR" dirty="0"/>
                  <a:t>,</a:t>
                </a:r>
              </a:p>
              <a:p>
                <a:pPr marL="0" indent="0">
                  <a:buNone/>
                </a:pPr>
                <a:r>
                  <a:rPr lang="pt-BR" dirty="0"/>
                  <a:t>ou</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a:t>.</a:t>
                </a:r>
              </a:p>
              <a:p>
                <a:r>
                  <a:rPr lang="pt-BR" dirty="0"/>
                  <a:t>São os valores de </a:t>
                </a:r>
                <a:r>
                  <a:rPr lang="pt-BR" b="1" i="1" dirty="0"/>
                  <a:t>delta,</a:t>
                </a:r>
                <a:r>
                  <a:rPr lang="pt-BR" dirty="0"/>
                  <a:t>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a:t>, que trazem mais dificuldades em seu cálculo, pois a derivada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oMath>
                </a14:m>
                <a:r>
                  <a:rPr lang="pt-BR" dirty="0"/>
                  <a:t> é trivial (ela é apenas o valor de uma entrada).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48972"/>
                <a:ext cx="11191876" cy="5409028"/>
              </a:xfrm>
              <a:blipFill rotWithShape="0">
                <a:blip r:embed="rId3"/>
                <a:stretch>
                  <a:fillRect l="-817" t="-2593"/>
                </a:stretch>
              </a:blipFill>
            </p:spPr>
            <p:txBody>
              <a:bodyPr/>
              <a:lstStyle/>
              <a:p>
                <a:r>
                  <a:rPr lang="pt-BR">
                    <a:noFill/>
                  </a:rPr>
                  <a:t> </a:t>
                </a:r>
              </a:p>
            </p:txBody>
          </p:sp>
        </mc:Fallback>
      </mc:AlternateContent>
    </p:spTree>
    <p:extLst>
      <p:ext uri="{BB962C8B-B14F-4D97-AF65-F5344CB8AC3E}">
        <p14:creationId xmlns:p14="http://schemas.microsoft.com/office/powerpoint/2010/main" val="1999944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Retropropagando 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215255" cy="4874433"/>
              </a:xfrm>
            </p:spPr>
            <p:txBody>
              <a:bodyPr>
                <a:normAutofit fontScale="92500" lnSpcReduction="20000"/>
              </a:bodyPr>
              <a:lstStyle/>
              <a:p>
                <a:r>
                  <a:rPr lang="pt-BR" dirty="0" smtClean="0"/>
                  <a:t>Portanto, a estratégia de otimização adotada é a seguinte: começa-se pela saída (onde o erro é gerado) e encontra-se uma </a:t>
                </a:r>
                <a:r>
                  <a:rPr lang="pt-BR" b="1" i="1" dirty="0"/>
                  <a:t>regra recursiva </a:t>
                </a:r>
                <a:r>
                  <a:rPr lang="pt-BR" dirty="0"/>
                  <a:t>que gere os valores de </a:t>
                </a:r>
                <a:r>
                  <a:rPr lang="pt-BR" b="1" i="1" dirty="0"/>
                  <a:t>delta</a:t>
                </a:r>
                <a:r>
                  <a:rPr lang="pt-BR" dirty="0"/>
                  <a:t> para os </a:t>
                </a:r>
                <a:r>
                  <a:rPr lang="pt-BR" b="1" i="1" dirty="0"/>
                  <a:t>nós</a:t>
                </a:r>
                <a:r>
                  <a:rPr lang="pt-BR" dirty="0"/>
                  <a:t> das camadas anteriores até a primeira camada intermediária. Esse processo é chamado de </a:t>
                </a:r>
                <a:r>
                  <a:rPr lang="pt-BR" b="1" i="1" dirty="0"/>
                  <a:t>retropropagação do erro</a:t>
                </a:r>
                <a:r>
                  <a:rPr lang="pt-BR" dirty="0"/>
                  <a:t>.</a:t>
                </a:r>
              </a:p>
              <a:p>
                <a:r>
                  <a:rPr lang="pt-BR" dirty="0"/>
                  <a:t>Para facilitar a </a:t>
                </a:r>
                <a:r>
                  <a:rPr lang="pt-BR" b="1" i="1" dirty="0"/>
                  <a:t>retropropagação do erro</a:t>
                </a:r>
                <a:r>
                  <a:rPr lang="pt-BR" dirty="0"/>
                  <a:t>, nós vamos inicialmente agrupar todos os valores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a:t> de uma camada em um vetor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rPr>
                          <m:t>𝑚</m:t>
                        </m:r>
                      </m:sup>
                    </m:sSup>
                  </m:oMath>
                </a14:m>
                <a:r>
                  <a:rPr lang="pt-BR" dirty="0"/>
                  <a:t>. </a:t>
                </a:r>
              </a:p>
              <a:p>
                <a:r>
                  <a:rPr lang="pt-BR" dirty="0"/>
                  <a:t>Em seguida, vamos encontrar uma regra que fará a transição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rPr>
                          <m:t>𝑚</m:t>
                        </m:r>
                      </m:sup>
                    </m:sSup>
                    <m:r>
                      <a:rPr lang="pt-BR"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rPr>
                          <m:t>𝑚</m:t>
                        </m:r>
                        <m:r>
                          <a:rPr lang="pt-BR" b="0" i="1" smtClean="0">
                            <a:latin typeface="Cambria Math" panose="02040503050406030204" pitchFamily="18" charset="0"/>
                          </a:rPr>
                          <m:t>−1</m:t>
                        </m:r>
                      </m:sup>
                    </m:sSup>
                  </m:oMath>
                </a14:m>
                <a:r>
                  <a:rPr lang="pt-BR" dirty="0"/>
                  <a:t>.</a:t>
                </a:r>
              </a:p>
              <a:p>
                <a:r>
                  <a:rPr lang="pt-BR" dirty="0"/>
                  <a:t>Ao final, iremos calcular o vetor da última camada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𝑀</m:t>
                        </m:r>
                      </m:sup>
                    </m:sSup>
                  </m:oMath>
                </a14:m>
                <a:r>
                  <a:rPr lang="pt-BR" dirty="0"/>
                  <a:t> e, de maneira recursiva, vamos obter os vetores de todas as camadas e portanto, esse é o processo conhecido como </a:t>
                </a:r>
                <a:r>
                  <a:rPr lang="pt-BR" b="1" i="1" dirty="0"/>
                  <a:t>retropropagação</a:t>
                </a:r>
                <a:r>
                  <a:rPr lang="pt-BR" dirty="0"/>
                  <a:t> (ou </a:t>
                </a:r>
                <a:r>
                  <a:rPr lang="pt-BR" b="1" i="1" dirty="0"/>
                  <a:t>backpropagation</a:t>
                </a:r>
                <a:r>
                  <a:rPr lang="pt-BR" dirty="0"/>
                  <a:t>).</a:t>
                </a:r>
              </a:p>
              <a:p>
                <a:r>
                  <a:rPr lang="pt-BR" dirty="0"/>
                  <a:t>Para calcular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ea typeface="Cambria Math" panose="02040503050406030204" pitchFamily="18" charset="0"/>
                          </a:rPr>
                          <m:t>𝑀</m:t>
                        </m:r>
                      </m:sup>
                    </m:sSup>
                  </m:oMath>
                </a14:m>
                <a:r>
                  <a:rPr lang="pt-BR" dirty="0"/>
                  <a:t> nós iremos considerar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oMath>
                </a14:m>
                <a:r>
                  <a:rPr lang="pt-BR" dirty="0"/>
                  <a:t> saídas e assim, temos que o </a:t>
                </a:r>
                <a14:m>
                  <m:oMath xmlns:m="http://schemas.openxmlformats.org/officeDocument/2006/math">
                    <m:r>
                      <a:rPr lang="pt-BR" i="1">
                        <a:latin typeface="Cambria Math" panose="02040503050406030204" pitchFamily="18" charset="0"/>
                      </a:rPr>
                      <m:t>𝑖</m:t>
                    </m:r>
                  </m:oMath>
                </a14:m>
                <a:r>
                  <a:rPr lang="pt-BR" dirty="0"/>
                  <a:t>-ésimo elemento é dado por:</a:t>
                </a:r>
              </a:p>
              <a:p>
                <a:pPr marL="0" indent="0" algn="ctr">
                  <a:buNone/>
                </a:pPr>
                <a14:m>
                  <m:oMathPara xmlns:m="http://schemas.openxmlformats.org/officeDocument/2006/math">
                    <m:oMathParaPr>
                      <m:jc m:val="centerGroup"/>
                    </m:oMathParaPr>
                    <m:oMath xmlns:m="http://schemas.openxmlformats.org/officeDocument/2006/math">
                      <m:sSubSup>
                        <m:sSubSupPr>
                          <m:ctrlPr>
                            <a:rPr lang="pt-BR" sz="2200" i="1">
                              <a:latin typeface="Cambria Math" panose="02040503050406030204" pitchFamily="18" charset="0"/>
                            </a:rPr>
                          </m:ctrlPr>
                        </m:sSubSupPr>
                        <m:e>
                          <m:r>
                            <a:rPr lang="pt-BR" sz="2200" i="1">
                              <a:latin typeface="Cambria Math" panose="02040503050406030204" pitchFamily="18" charset="0"/>
                              <a:ea typeface="Cambria Math" panose="02040503050406030204" pitchFamily="18" charset="0"/>
                            </a:rPr>
                            <m:t>𝛿</m:t>
                          </m:r>
                        </m:e>
                        <m:sub>
                          <m:r>
                            <a:rPr lang="pt-BR" sz="2200" i="1">
                              <a:latin typeface="Cambria Math" panose="02040503050406030204" pitchFamily="18" charset="0"/>
                            </a:rPr>
                            <m:t>𝑖</m:t>
                          </m:r>
                        </m:sub>
                        <m:sup>
                          <m:r>
                            <a:rPr lang="pt-BR" sz="2200" b="0" i="1" smtClean="0">
                              <a:latin typeface="Cambria Math" panose="02040503050406030204" pitchFamily="18" charset="0"/>
                            </a:rPr>
                            <m:t>𝑀</m:t>
                          </m:r>
                        </m:sup>
                      </m:sSubSup>
                      <m:r>
                        <a:rPr lang="pt-BR" sz="2200" b="0" i="1" smtClean="0">
                          <a:latin typeface="Cambria Math" panose="02040503050406030204" pitchFamily="18" charset="0"/>
                        </a:rPr>
                        <m:t>=</m:t>
                      </m:r>
                      <m:f>
                        <m:fPr>
                          <m:ctrlPr>
                            <a:rPr lang="pt-BR" sz="2200" b="0" i="1" smtClean="0">
                              <a:latin typeface="Cambria Math" panose="02040503050406030204" pitchFamily="18" charset="0"/>
                            </a:rPr>
                          </m:ctrlPr>
                        </m:fPr>
                        <m:num>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𝑒</m:t>
                              </m:r>
                            </m:e>
                            <m:sub>
                              <m:r>
                                <a:rPr lang="pt-BR" sz="2200" i="1">
                                  <a:latin typeface="Cambria Math" panose="02040503050406030204" pitchFamily="18" charset="0"/>
                                </a:rPr>
                                <m:t>𝑗</m:t>
                              </m:r>
                            </m:sub>
                            <m:sup>
                              <m:r>
                                <a:rPr lang="pt-BR" sz="2200" i="1">
                                  <a:latin typeface="Cambria Math" panose="02040503050406030204" pitchFamily="18" charset="0"/>
                                </a:rPr>
                                <m:t>2</m:t>
                              </m:r>
                            </m:sup>
                          </m:sSubSup>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𝑖</m:t>
                              </m:r>
                            </m:sub>
                            <m:sup>
                              <m:r>
                                <a:rPr lang="pt-BR" sz="2200" b="0" i="1" smtClean="0">
                                  <a:latin typeface="Cambria Math" panose="02040503050406030204" pitchFamily="18" charset="0"/>
                                </a:rPr>
                                <m:t>𝑀</m:t>
                              </m:r>
                            </m:sup>
                          </m:sSubSup>
                        </m:den>
                      </m:f>
                      <m:r>
                        <a:rPr lang="pt-BR" sz="2200" b="0" i="1" smtClean="0">
                          <a:latin typeface="Cambria Math" panose="02040503050406030204" pitchFamily="18" charset="0"/>
                        </a:rPr>
                        <m:t>=</m:t>
                      </m:r>
                      <m:f>
                        <m:fPr>
                          <m:ctrlPr>
                            <a:rPr lang="pt-BR" sz="2200" i="1">
                              <a:latin typeface="Cambria Math" panose="02040503050406030204" pitchFamily="18" charset="0"/>
                            </a:rPr>
                          </m:ctrlPr>
                        </m:fPr>
                        <m:num>
                          <m:r>
                            <a:rPr lang="pt-BR" sz="2200" i="1">
                              <a:latin typeface="Cambria Math" panose="02040503050406030204" pitchFamily="18" charset="0"/>
                            </a:rPr>
                            <m:t>𝜕</m:t>
                          </m:r>
                          <m:sSup>
                            <m:sSupPr>
                              <m:ctrlPr>
                                <a:rPr lang="pt-BR" sz="2200" i="1">
                                  <a:latin typeface="Cambria Math" panose="02040503050406030204" pitchFamily="18" charset="0"/>
                                </a:rPr>
                              </m:ctrlPr>
                            </m:sSupPr>
                            <m:e>
                              <m:d>
                                <m:dPr>
                                  <m:ctrlPr>
                                    <a:rPr lang="pt-BR" sz="2200" i="1">
                                      <a:latin typeface="Cambria Math" panose="02040503050406030204" pitchFamily="18" charset="0"/>
                                    </a:rPr>
                                  </m:ctrlPr>
                                </m:dPr>
                                <m:e>
                                  <m:sSub>
                                    <m:sSubPr>
                                      <m:ctrlPr>
                                        <a:rPr lang="pt-BR" sz="2200" i="1">
                                          <a:latin typeface="Cambria Math" panose="02040503050406030204" pitchFamily="18" charset="0"/>
                                        </a:rPr>
                                      </m:ctrlPr>
                                    </m:sSubPr>
                                    <m:e>
                                      <m:r>
                                        <a:rPr lang="pt-BR" sz="2200" i="1">
                                          <a:latin typeface="Cambria Math" panose="02040503050406030204" pitchFamily="18" charset="0"/>
                                        </a:rPr>
                                        <m:t>𝑑</m:t>
                                      </m:r>
                                    </m:e>
                                    <m:sub>
                                      <m:r>
                                        <a:rPr lang="pt-BR" sz="2200" i="1">
                                          <a:latin typeface="Cambria Math" panose="02040503050406030204" pitchFamily="18" charset="0"/>
                                        </a:rPr>
                                        <m:t>𝑗</m:t>
                                      </m:r>
                                    </m:sub>
                                  </m:sSub>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𝑦</m:t>
                                      </m:r>
                                    </m:e>
                                    <m:sub>
                                      <m:r>
                                        <a:rPr lang="pt-BR" sz="2200" i="1">
                                          <a:latin typeface="Cambria Math" panose="02040503050406030204" pitchFamily="18" charset="0"/>
                                        </a:rPr>
                                        <m:t>𝑗</m:t>
                                      </m:r>
                                    </m:sub>
                                    <m:sup>
                                      <m:r>
                                        <a:rPr lang="pt-BR" sz="2200" i="1">
                                          <a:latin typeface="Cambria Math" panose="02040503050406030204" pitchFamily="18" charset="0"/>
                                        </a:rPr>
                                        <m:t>𝑀</m:t>
                                      </m:r>
                                    </m:sup>
                                  </m:sSubSup>
                                </m:e>
                              </m:d>
                            </m:e>
                            <m:sup>
                              <m:r>
                                <a:rPr lang="pt-BR" sz="2200" i="1">
                                  <a:latin typeface="Cambria Math" panose="02040503050406030204" pitchFamily="18" charset="0"/>
                                </a:rPr>
                                <m:t>2</m:t>
                              </m:r>
                            </m:sup>
                          </m:sSup>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𝑖</m:t>
                              </m:r>
                            </m:sub>
                            <m:sup>
                              <m:r>
                                <a:rPr lang="pt-BR" sz="2200" i="1">
                                  <a:latin typeface="Cambria Math" panose="02040503050406030204" pitchFamily="18" charset="0"/>
                                </a:rPr>
                                <m:t>𝑀</m:t>
                              </m:r>
                            </m:sup>
                          </m:sSubSup>
                        </m:den>
                      </m:f>
                      <m:r>
                        <a:rPr lang="pt-BR" sz="2200" b="0" i="1" smtClean="0">
                          <a:latin typeface="Cambria Math" panose="02040503050406030204" pitchFamily="18" charset="0"/>
                        </a:rPr>
                        <m:t>=−2</m:t>
                      </m:r>
                      <m:d>
                        <m:dPr>
                          <m:ctrlPr>
                            <a:rPr lang="pt-BR" sz="2200" b="0" i="1" smtClean="0">
                              <a:latin typeface="Cambria Math" panose="02040503050406030204" pitchFamily="18" charset="0"/>
                            </a:rPr>
                          </m:ctrlPr>
                        </m:dPr>
                        <m:e>
                          <m:sSub>
                            <m:sSubPr>
                              <m:ctrlPr>
                                <a:rPr lang="pt-BR" sz="2200" i="1">
                                  <a:latin typeface="Cambria Math" panose="02040503050406030204" pitchFamily="18" charset="0"/>
                                </a:rPr>
                              </m:ctrlPr>
                            </m:sSubPr>
                            <m:e>
                              <m:r>
                                <a:rPr lang="pt-BR" sz="2200" i="1">
                                  <a:latin typeface="Cambria Math" panose="02040503050406030204" pitchFamily="18" charset="0"/>
                                </a:rPr>
                                <m:t>𝑑</m:t>
                              </m:r>
                            </m:e>
                            <m:sub>
                              <m:r>
                                <a:rPr lang="pt-BR" sz="2200" i="1">
                                  <a:latin typeface="Cambria Math" panose="02040503050406030204" pitchFamily="18" charset="0"/>
                                </a:rPr>
                                <m:t>𝑗</m:t>
                              </m:r>
                            </m:sub>
                          </m:sSub>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𝑦</m:t>
                              </m:r>
                            </m:e>
                            <m:sub>
                              <m:r>
                                <a:rPr lang="pt-BR" sz="2200" i="1">
                                  <a:latin typeface="Cambria Math" panose="02040503050406030204" pitchFamily="18" charset="0"/>
                                </a:rPr>
                                <m:t>𝑗</m:t>
                              </m:r>
                            </m:sub>
                            <m:sup>
                              <m:r>
                                <a:rPr lang="pt-BR" sz="2200" i="1">
                                  <a:latin typeface="Cambria Math" panose="02040503050406030204" pitchFamily="18" charset="0"/>
                                </a:rPr>
                                <m:t>𝑀</m:t>
                              </m:r>
                            </m:sup>
                          </m:sSubSup>
                        </m:e>
                      </m:d>
                      <m:f>
                        <m:fPr>
                          <m:ctrlPr>
                            <a:rPr lang="pt-BR" sz="2200" i="1">
                              <a:latin typeface="Cambria Math" panose="02040503050406030204" pitchFamily="18" charset="0"/>
                            </a:rPr>
                          </m:ctrlPr>
                        </m:fPr>
                        <m:num>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𝑦</m:t>
                              </m:r>
                            </m:e>
                            <m:sub>
                              <m:r>
                                <a:rPr lang="pt-BR" sz="2200" i="1">
                                  <a:latin typeface="Cambria Math" panose="02040503050406030204" pitchFamily="18" charset="0"/>
                                </a:rPr>
                                <m:t>𝑗</m:t>
                              </m:r>
                            </m:sub>
                            <m:sup>
                              <m:r>
                                <a:rPr lang="pt-BR" sz="2200" i="1">
                                  <a:latin typeface="Cambria Math" panose="02040503050406030204" pitchFamily="18" charset="0"/>
                                </a:rPr>
                                <m:t>𝑀</m:t>
                              </m:r>
                            </m:sup>
                          </m:sSubSup>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𝑖</m:t>
                              </m:r>
                            </m:sub>
                            <m:sup>
                              <m:r>
                                <a:rPr lang="pt-BR" sz="2200" i="1">
                                  <a:latin typeface="Cambria Math" panose="02040503050406030204" pitchFamily="18" charset="0"/>
                                </a:rPr>
                                <m:t>𝑀</m:t>
                              </m:r>
                            </m:sup>
                          </m:sSubSup>
                        </m:den>
                      </m:f>
                      <m:r>
                        <a:rPr lang="pt-BR" sz="2200" b="0" i="1" smtClean="0">
                          <a:latin typeface="Cambria Math" panose="02040503050406030204" pitchFamily="18" charset="0"/>
                        </a:rPr>
                        <m:t>=</m:t>
                      </m:r>
                      <m:r>
                        <a:rPr lang="pt-BR" sz="2200" i="1">
                          <a:latin typeface="Cambria Math" panose="02040503050406030204" pitchFamily="18" charset="0"/>
                        </a:rPr>
                        <m:t>−2</m:t>
                      </m:r>
                      <m:d>
                        <m:dPr>
                          <m:ctrlPr>
                            <a:rPr lang="pt-BR" sz="2200" i="1">
                              <a:latin typeface="Cambria Math" panose="02040503050406030204" pitchFamily="18" charset="0"/>
                            </a:rPr>
                          </m:ctrlPr>
                        </m:dPr>
                        <m:e>
                          <m:sSub>
                            <m:sSubPr>
                              <m:ctrlPr>
                                <a:rPr lang="pt-BR" sz="2200" i="1">
                                  <a:latin typeface="Cambria Math" panose="02040503050406030204" pitchFamily="18" charset="0"/>
                                </a:rPr>
                              </m:ctrlPr>
                            </m:sSubPr>
                            <m:e>
                              <m:r>
                                <a:rPr lang="pt-BR" sz="2200" i="1">
                                  <a:latin typeface="Cambria Math" panose="02040503050406030204" pitchFamily="18" charset="0"/>
                                </a:rPr>
                                <m:t>𝑑</m:t>
                              </m:r>
                            </m:e>
                            <m:sub>
                              <m:r>
                                <a:rPr lang="pt-BR" sz="2200" i="1">
                                  <a:latin typeface="Cambria Math" panose="02040503050406030204" pitchFamily="18" charset="0"/>
                                </a:rPr>
                                <m:t>𝑗</m:t>
                              </m:r>
                            </m:sub>
                          </m:sSub>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𝑦</m:t>
                              </m:r>
                            </m:e>
                            <m:sub>
                              <m:r>
                                <a:rPr lang="pt-BR" sz="2200" i="1">
                                  <a:latin typeface="Cambria Math" panose="02040503050406030204" pitchFamily="18" charset="0"/>
                                </a:rPr>
                                <m:t>𝑗</m:t>
                              </m:r>
                            </m:sub>
                            <m:sup>
                              <m:r>
                                <a:rPr lang="pt-BR" sz="2200" i="1">
                                  <a:latin typeface="Cambria Math" panose="02040503050406030204" pitchFamily="18" charset="0"/>
                                </a:rPr>
                                <m:t>𝑀</m:t>
                              </m:r>
                            </m:sup>
                          </m:sSubSup>
                        </m:e>
                      </m:d>
                      <m:sSup>
                        <m:sSupPr>
                          <m:ctrlPr>
                            <a:rPr lang="pt-BR" sz="2200" i="1" smtClean="0">
                              <a:latin typeface="Cambria Math" panose="02040503050406030204" pitchFamily="18" charset="0"/>
                            </a:rPr>
                          </m:ctrlPr>
                        </m:sSupPr>
                        <m:e>
                          <m:r>
                            <a:rPr lang="pt-BR" sz="2200" b="0" i="1" smtClean="0">
                              <a:latin typeface="Cambria Math" panose="02040503050406030204" pitchFamily="18" charset="0"/>
                            </a:rPr>
                            <m:t>𝑓</m:t>
                          </m:r>
                        </m:e>
                        <m:sup>
                          <m:r>
                            <a:rPr lang="pt-BR" sz="2200" b="0" i="1" smtClean="0">
                              <a:latin typeface="Cambria Math" panose="02040503050406030204" pitchFamily="18" charset="0"/>
                            </a:rPr>
                            <m:t>′</m:t>
                          </m:r>
                          <m:r>
                            <a:rPr lang="pt-BR" sz="2200" b="0" i="1" smtClean="0">
                              <a:latin typeface="Cambria Math" panose="02040503050406030204" pitchFamily="18" charset="0"/>
                            </a:rPr>
                            <m:t>𝑀</m:t>
                          </m:r>
                        </m:sup>
                      </m:sSup>
                      <m:d>
                        <m:dPr>
                          <m:ctrlPr>
                            <a:rPr lang="pt-BR" sz="2200" i="1" smtClean="0">
                              <a:latin typeface="Cambria Math" panose="02040503050406030204" pitchFamily="18" charset="0"/>
                            </a:rPr>
                          </m:ctrlPr>
                        </m:dPr>
                        <m:e>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𝑖</m:t>
                              </m:r>
                            </m:sub>
                            <m:sup>
                              <m:r>
                                <a:rPr lang="pt-BR" sz="2200" i="1">
                                  <a:latin typeface="Cambria Math" panose="02040503050406030204" pitchFamily="18" charset="0"/>
                                </a:rPr>
                                <m:t>𝑀</m:t>
                              </m:r>
                            </m:sup>
                          </m:sSubSup>
                        </m:e>
                      </m:d>
                    </m:oMath>
                  </m:oMathPara>
                </a14:m>
                <a:endParaRPr lang="pt-BR"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215255" cy="4874433"/>
              </a:xfrm>
              <a:blipFill rotWithShape="0">
                <a:blip r:embed="rId2"/>
                <a:stretch>
                  <a:fillRect l="-815" t="-3125" r="-1630"/>
                </a:stretch>
              </a:blipFill>
            </p:spPr>
            <p:txBody>
              <a:bodyPr/>
              <a:lstStyle/>
              <a:p>
                <a:r>
                  <a:rPr lang="pt-BR">
                    <a:noFill/>
                  </a:rPr>
                  <a:t> </a:t>
                </a:r>
              </a:p>
            </p:txBody>
          </p:sp>
        </mc:Fallback>
      </mc:AlternateContent>
    </p:spTree>
    <p:extLst>
      <p:ext uri="{BB962C8B-B14F-4D97-AF65-F5344CB8AC3E}">
        <p14:creationId xmlns:p14="http://schemas.microsoft.com/office/powerpoint/2010/main" val="3023495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Retropropagando 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98629" cy="5032375"/>
              </a:xfrm>
            </p:spPr>
            <p:txBody>
              <a:bodyPr/>
              <a:lstStyle/>
              <a:p>
                <a:r>
                  <a:rPr lang="pt-BR" dirty="0" smtClean="0"/>
                  <a:t>Matricialmente podemos expressar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𝑀</m:t>
                        </m:r>
                      </m:sup>
                    </m:sSup>
                  </m:oMath>
                </a14:m>
                <a:r>
                  <a:rPr lang="pt-BR" dirty="0"/>
                  <a:t>como:</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𝑀</m:t>
                        </m:r>
                      </m:sup>
                    </m:sSup>
                    <m:r>
                      <a:rPr lang="pt-BR" b="0" i="1" smtClean="0">
                        <a:latin typeface="Cambria Math" panose="02040503050406030204" pitchFamily="18" charset="0"/>
                      </a:rPr>
                      <m:t>=−2</m:t>
                    </m:r>
                    <m:sSup>
                      <m:sSupPr>
                        <m:ctrlPr>
                          <a:rPr lang="pt-BR" b="0" i="1" smtClean="0">
                            <a:latin typeface="Cambria Math" panose="02040503050406030204" pitchFamily="18" charset="0"/>
                          </a:rPr>
                        </m:ctrlPr>
                      </m:sSupPr>
                      <m:e>
                        <m:r>
                          <a:rPr lang="pt-BR" b="1" i="1" smtClean="0">
                            <a:latin typeface="Cambria Math" panose="02040503050406030204" pitchFamily="18" charset="0"/>
                          </a:rPr>
                          <m:t>𝑭</m:t>
                        </m:r>
                      </m:e>
                      <m:sup>
                        <m:r>
                          <a:rPr lang="pt-BR" b="0" i="1" smtClean="0">
                            <a:latin typeface="Cambria Math" panose="02040503050406030204" pitchFamily="18" charset="0"/>
                          </a:rPr>
                          <m:t>′</m:t>
                        </m:r>
                        <m:r>
                          <a:rPr lang="pt-BR" b="0" i="1" smtClean="0">
                            <a:latin typeface="Cambria Math" panose="02040503050406030204" pitchFamily="18" charset="0"/>
                          </a:rPr>
                          <m:t>𝑀</m:t>
                        </m:r>
                      </m:sup>
                    </m:sSup>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1" i="1" smtClean="0">
                                <a:latin typeface="Cambria Math" panose="02040503050406030204" pitchFamily="18" charset="0"/>
                              </a:rPr>
                              <m:t>𝒖</m:t>
                            </m:r>
                          </m:e>
                          <m:sup>
                            <m:r>
                              <a:rPr lang="pt-BR" b="0" i="1" smtClean="0">
                                <a:latin typeface="Cambria Math" panose="02040503050406030204" pitchFamily="18" charset="0"/>
                              </a:rPr>
                              <m:t>𝑀</m:t>
                            </m:r>
                          </m:sup>
                        </m:sSup>
                      </m:e>
                    </m:d>
                    <m:d>
                      <m:dPr>
                        <m:ctrlPr>
                          <a:rPr lang="pt-BR" b="0" i="1" smtClean="0">
                            <a:latin typeface="Cambria Math" panose="02040503050406030204" pitchFamily="18" charset="0"/>
                          </a:rPr>
                        </m:ctrlPr>
                      </m:dPr>
                      <m:e>
                        <m:r>
                          <a:rPr lang="pt-BR" b="1" i="1" smtClean="0">
                            <a:latin typeface="Cambria Math" panose="02040503050406030204" pitchFamily="18" charset="0"/>
                          </a:rPr>
                          <m:t>𝒅</m:t>
                        </m:r>
                        <m:r>
                          <a:rPr lang="pt-BR" b="0" i="1" smtClean="0">
                            <a:latin typeface="Cambria Math" panose="02040503050406030204" pitchFamily="18" charset="0"/>
                          </a:rPr>
                          <m:t>−</m:t>
                        </m:r>
                        <m:r>
                          <a:rPr lang="pt-BR" b="1" i="1" smtClean="0">
                            <a:latin typeface="Cambria Math" panose="02040503050406030204" pitchFamily="18" charset="0"/>
                          </a:rPr>
                          <m:t>𝒚</m:t>
                        </m:r>
                      </m:e>
                    </m:d>
                  </m:oMath>
                </a14:m>
                <a:r>
                  <a:rPr lang="pt-BR" dirty="0"/>
                  <a:t>,</a:t>
                </a:r>
              </a:p>
              <a:p>
                <a:pPr marL="0" indent="0">
                  <a:buNone/>
                </a:pPr>
                <a:r>
                  <a:rPr lang="pt-BR" dirty="0"/>
                  <a:t>onde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𝑭</m:t>
                        </m:r>
                      </m:e>
                      <m:sup>
                        <m:r>
                          <a:rPr lang="pt-BR" b="0" i="1" smtClean="0">
                            <a:latin typeface="Cambria Math" panose="02040503050406030204" pitchFamily="18" charset="0"/>
                          </a:rPr>
                          <m:t>′</m:t>
                        </m:r>
                        <m:r>
                          <a:rPr lang="pt-BR" i="1">
                            <a:latin typeface="Cambria Math" panose="02040503050406030204" pitchFamily="18" charset="0"/>
                          </a:rPr>
                          <m:t>𝑀</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i="1">
                                <a:latin typeface="Cambria Math" panose="02040503050406030204" pitchFamily="18" charset="0"/>
                              </a:rPr>
                              <m:t>𝑀</m:t>
                            </m:r>
                          </m:sup>
                        </m:sSup>
                      </m:e>
                    </m:d>
                  </m:oMath>
                </a14:m>
                <a:r>
                  <a:rPr lang="pt-BR" dirty="0"/>
                  <a:t> é definida como</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𝑭</m:t>
                        </m:r>
                      </m:e>
                      <m:sup>
                        <m:r>
                          <a:rPr lang="pt-BR" b="0" i="1" smtClean="0">
                            <a:latin typeface="Cambria Math" panose="02040503050406030204" pitchFamily="18" charset="0"/>
                          </a:rPr>
                          <m:t>′</m:t>
                        </m:r>
                        <m:r>
                          <a:rPr lang="pt-BR" i="1">
                            <a:latin typeface="Cambria Math" panose="02040503050406030204" pitchFamily="18" charset="0"/>
                          </a:rPr>
                          <m:t>𝑀</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i="1">
                                <a:latin typeface="Cambria Math" panose="02040503050406030204" pitchFamily="18" charset="0"/>
                              </a:rPr>
                              <m:t>𝑀</m:t>
                            </m:r>
                          </m:sup>
                        </m:sSup>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3"/>
                                  <m:mcJc m:val="center"/>
                                </m:mcPr>
                              </m:mc>
                            </m:mcs>
                            <m:ctrlPr>
                              <a:rPr lang="pt-BR" b="0" i="1" smtClean="0">
                                <a:latin typeface="Cambria Math" panose="02040503050406030204" pitchFamily="18" charset="0"/>
                              </a:rPr>
                            </m:ctrlPr>
                          </m:mPr>
                          <m:m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𝑓</m:t>
                                  </m:r>
                                </m:e>
                                <m:sup>
                                  <m:r>
                                    <a:rPr lang="pt-BR" b="0" i="1" smtClean="0">
                                      <a:latin typeface="Cambria Math" panose="02040503050406030204" pitchFamily="18" charset="0"/>
                                    </a:rPr>
                                    <m:t>′</m:t>
                                  </m:r>
                                  <m:r>
                                    <a:rPr lang="pt-BR" b="0" i="1" smtClean="0">
                                      <a:latin typeface="Cambria Math" panose="02040503050406030204" pitchFamily="18" charset="0"/>
                                    </a:rPr>
                                    <m:t>𝑀</m:t>
                                  </m:r>
                                </m:sup>
                              </m:sSup>
                              <m:d>
                                <m:dPr>
                                  <m:ctrlPr>
                                    <a:rPr lang="pt-BR" b="0" i="1" smtClean="0">
                                      <a:latin typeface="Cambria Math" panose="02040503050406030204" pitchFamily="18" charset="0"/>
                                    </a:rPr>
                                  </m:ctrlPr>
                                </m:dPr>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𝑢</m:t>
                                      </m:r>
                                    </m:e>
                                    <m:sub>
                                      <m:r>
                                        <a:rPr lang="pt-BR" b="0" i="1" smtClean="0">
                                          <a:latin typeface="Cambria Math" panose="02040503050406030204" pitchFamily="18" charset="0"/>
                                        </a:rPr>
                                        <m:t>1</m:t>
                                      </m:r>
                                    </m:sub>
                                    <m:sup>
                                      <m:r>
                                        <a:rPr lang="pt-BR" b="0" i="1" smtClean="0">
                                          <a:latin typeface="Cambria Math" panose="02040503050406030204" pitchFamily="18" charset="0"/>
                                        </a:rPr>
                                        <m:t>𝑀</m:t>
                                      </m:r>
                                    </m:sup>
                                  </m:sSubSup>
                                </m:e>
                              </m:d>
                            </m:e>
                            <m:e>
                              <m:r>
                                <a:rPr lang="pt-BR" b="0" i="1" smtClean="0">
                                  <a:latin typeface="Cambria Math" panose="02040503050406030204" pitchFamily="18" charset="0"/>
                                </a:rPr>
                                <m:t>0</m:t>
                              </m:r>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e>
                                    <m:r>
                                      <a:rPr lang="pt-BR" b="0" i="1" smtClean="0">
                                        <a:latin typeface="Cambria Math" panose="02040503050406030204" pitchFamily="18" charset="0"/>
                                      </a:rPr>
                                      <m:t>0</m:t>
                                    </m:r>
                                  </m:e>
                                </m:mr>
                              </m:m>
                            </m:e>
                          </m:mr>
                          <m:mr>
                            <m:e>
                              <m:r>
                                <a:rPr lang="pt-BR" b="0" i="1" smtClean="0">
                                  <a:latin typeface="Cambria Math" panose="02040503050406030204" pitchFamily="18" charset="0"/>
                                </a:rPr>
                                <m:t>0</m:t>
                              </m:r>
                            </m:e>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m:t>
                                  </m:r>
                                  <m:r>
                                    <a:rPr lang="pt-BR" i="1">
                                      <a:latin typeface="Cambria Math" panose="02040503050406030204" pitchFamily="18" charset="0"/>
                                    </a:rPr>
                                    <m:t>𝑀</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b="0" i="1" smtClean="0">
                                          <a:latin typeface="Cambria Math" panose="02040503050406030204" pitchFamily="18" charset="0"/>
                                        </a:rPr>
                                        <m:t>2</m:t>
                                      </m:r>
                                    </m:sub>
                                    <m:sup>
                                      <m:r>
                                        <a:rPr lang="pt-BR" i="1">
                                          <a:latin typeface="Cambria Math" panose="02040503050406030204" pitchFamily="18" charset="0"/>
                                        </a:rPr>
                                        <m:t>𝑀</m:t>
                                      </m:r>
                                    </m:sup>
                                  </m:sSubSup>
                                </m:e>
                              </m:d>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e>
                                    <m:r>
                                      <a:rPr lang="pt-BR" b="0" i="1" smtClean="0">
                                        <a:latin typeface="Cambria Math" panose="02040503050406030204" pitchFamily="18" charset="0"/>
                                      </a:rPr>
                                      <m:t>0</m:t>
                                    </m:r>
                                  </m:e>
                                </m:mr>
                              </m:m>
                            </m:e>
                          </m:mr>
                          <m:m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mr>
                                <m:mr>
                                  <m:e>
                                    <m:r>
                                      <a:rPr lang="pt-BR" b="0" i="1" smtClean="0">
                                        <a:latin typeface="Cambria Math" panose="02040503050406030204" pitchFamily="18" charset="0"/>
                                      </a:rPr>
                                      <m:t>0</m:t>
                                    </m:r>
                                  </m:e>
                                </m:mr>
                              </m:m>
                            </m:e>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mr>
                                <m:mr>
                                  <m:e>
                                    <m:r>
                                      <a:rPr lang="pt-BR" b="0" i="1" smtClean="0">
                                        <a:latin typeface="Cambria Math" panose="02040503050406030204" pitchFamily="18" charset="0"/>
                                      </a:rPr>
                                      <m:t>0</m:t>
                                    </m:r>
                                  </m:e>
                                </m:mr>
                              </m:m>
                            </m:e>
                            <m:e>
                              <m:m>
                                <m:mPr>
                                  <m:mcs>
                                    <m:mc>
                                      <m:mcPr>
                                        <m:count m:val="1"/>
                                        <m:mcJc m:val="center"/>
                                      </m:mcPr>
                                    </m:mc>
                                  </m:mcs>
                                  <m:ctrlPr>
                                    <a:rPr lang="pt-BR" b="0" i="1" smtClean="0">
                                      <a:latin typeface="Cambria Math" panose="02040503050406030204" pitchFamily="18" charset="0"/>
                                    </a:rPr>
                                  </m:ctrlPr>
                                </m:mPr>
                                <m:m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e>
                                          <m:r>
                                            <a:rPr lang="pt-BR" b="0" i="1" smtClean="0">
                                              <a:latin typeface="Cambria Math" panose="02040503050406030204" pitchFamily="18" charset="0"/>
                                            </a:rPr>
                                            <m:t>⋮</m:t>
                                          </m:r>
                                        </m:e>
                                      </m:mr>
                                    </m:m>
                                  </m:e>
                                </m:mr>
                                <m:m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 </m:t>
                                          </m:r>
                                          <m:r>
                                            <a:rPr lang="pt-BR" b="0" i="1" smtClean="0">
                                              <a:latin typeface="Cambria Math" panose="02040503050406030204" pitchFamily="18" charset="0"/>
                                            </a:rPr>
                                            <m:t>               ⋯</m:t>
                                          </m:r>
                                        </m:e>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m:t>
                                              </m:r>
                                              <m:r>
                                                <a:rPr lang="pt-BR" i="1">
                                                  <a:latin typeface="Cambria Math" panose="02040503050406030204" pitchFamily="18" charset="0"/>
                                                </a:rPr>
                                                <m:t>𝑀</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b>
                                                <m:sup>
                                                  <m:r>
                                                    <a:rPr lang="pt-BR" i="1">
                                                      <a:latin typeface="Cambria Math" panose="02040503050406030204" pitchFamily="18" charset="0"/>
                                                    </a:rPr>
                                                    <m:t>𝑀</m:t>
                                                  </m:r>
                                                </m:sup>
                                              </m:sSubSup>
                                            </m:e>
                                          </m:d>
                                        </m:e>
                                      </m:mr>
                                    </m:m>
                                  </m:e>
                                </m:mr>
                              </m:m>
                            </m:e>
                          </m:mr>
                        </m:m>
                      </m:e>
                    </m:d>
                  </m:oMath>
                </a14:m>
                <a:r>
                  <a:rPr lang="pt-BR" dirty="0"/>
                  <a:t>.</a:t>
                </a:r>
              </a:p>
              <a:p>
                <a:r>
                  <a:rPr lang="pt-BR" dirty="0"/>
                  <a:t>Desta forma, a aplicação sucessiva da </a:t>
                </a:r>
                <a:r>
                  <a:rPr lang="pt-BR" b="1" i="1" dirty="0"/>
                  <a:t>regra da cadeia </a:t>
                </a:r>
                <a:r>
                  <a:rPr lang="pt-BR" dirty="0"/>
                  <a:t>leva a uma recursão que, em termos matriciais, é simples e dada por </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𝑚</m:t>
                        </m:r>
                      </m:sup>
                    </m:sSup>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𝑭</m:t>
                        </m:r>
                      </m:e>
                      <m:sup>
                        <m:r>
                          <a:rPr lang="pt-BR" b="0" i="1" smtClean="0">
                            <a:latin typeface="Cambria Math" panose="02040503050406030204" pitchFamily="18" charset="0"/>
                          </a:rPr>
                          <m:t>′</m:t>
                        </m:r>
                        <m:r>
                          <a:rPr lang="pt-BR" b="0" i="1" smtClean="0">
                            <a:latin typeface="Cambria Math" panose="02040503050406030204" pitchFamily="18" charset="0"/>
                          </a:rPr>
                          <m:t>𝑚</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b="0" i="1" smtClean="0">
                                <a:latin typeface="Cambria Math" panose="02040503050406030204" pitchFamily="18" charset="0"/>
                              </a:rPr>
                              <m:t>𝑚</m:t>
                            </m:r>
                          </m:sup>
                        </m:sSup>
                      </m:e>
                    </m:d>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𝑚</m:t>
                                </m:r>
                                <m:r>
                                  <a:rPr lang="pt-BR" i="1">
                                    <a:latin typeface="Cambria Math" panose="02040503050406030204" pitchFamily="18" charset="0"/>
                                  </a:rPr>
                                  <m:t>+1</m:t>
                                </m:r>
                              </m:sup>
                            </m:sSup>
                          </m:e>
                        </m:d>
                      </m:e>
                      <m:sup>
                        <m:r>
                          <a:rPr lang="pt-BR" b="0" i="1" smtClean="0">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ea typeface="Cambria Math" panose="02040503050406030204" pitchFamily="18" charset="0"/>
                          </a:rPr>
                          <m:t>𝑚</m:t>
                        </m:r>
                        <m:r>
                          <a:rPr lang="pt-BR" b="0" i="1" smtClean="0">
                            <a:latin typeface="Cambria Math" panose="02040503050406030204" pitchFamily="18" charset="0"/>
                            <a:ea typeface="Cambria Math" panose="02040503050406030204" pitchFamily="18" charset="0"/>
                          </a:rPr>
                          <m:t>+1</m:t>
                        </m:r>
                      </m:sup>
                    </m:sSup>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98629" cy="5032375"/>
              </a:xfrm>
              <a:blipFill rotWithShape="0">
                <a:blip r:embed="rId2"/>
                <a:stretch>
                  <a:fillRect l="-1088" t="-1937" r="-1360"/>
                </a:stretch>
              </a:blipFill>
            </p:spPr>
            <p:txBody>
              <a:bodyPr/>
              <a:lstStyle/>
              <a:p>
                <a:r>
                  <a:rPr lang="pt-BR">
                    <a:noFill/>
                  </a:rPr>
                  <a:t> </a:t>
                </a:r>
              </a:p>
            </p:txBody>
          </p:sp>
        </mc:Fallback>
      </mc:AlternateContent>
    </p:spTree>
    <p:extLst>
      <p:ext uri="{BB962C8B-B14F-4D97-AF65-F5344CB8AC3E}">
        <p14:creationId xmlns:p14="http://schemas.microsoft.com/office/powerpoint/2010/main" val="1693375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572"/>
            <a:ext cx="10515600" cy="1325563"/>
          </a:xfrm>
        </p:spPr>
        <p:txBody>
          <a:bodyPr/>
          <a:lstStyle/>
          <a:p>
            <a:r>
              <a:rPr lang="pt-BR" dirty="0"/>
              <a:t>Perceptron de Múltiplas Camadas</a:t>
            </a:r>
          </a:p>
        </p:txBody>
      </p:sp>
      <p:sp>
        <p:nvSpPr>
          <p:cNvPr id="3" name="Content Placeholder 2"/>
          <p:cNvSpPr>
            <a:spLocks noGrp="1"/>
          </p:cNvSpPr>
          <p:nvPr>
            <p:ph idx="1"/>
          </p:nvPr>
        </p:nvSpPr>
        <p:spPr>
          <a:xfrm>
            <a:off x="838199" y="1341136"/>
            <a:ext cx="7206023" cy="5466058"/>
          </a:xfrm>
        </p:spPr>
        <p:txBody>
          <a:bodyPr>
            <a:normAutofit/>
          </a:bodyPr>
          <a:lstStyle/>
          <a:p>
            <a:r>
              <a:rPr lang="pt-BR" dirty="0"/>
              <a:t>Um exemplo de rede MLP, com duas camadas intermediárias (ou escondidas, ocultas), é mostrado na figura ao lado.</a:t>
            </a:r>
          </a:p>
          <a:p>
            <a:r>
              <a:rPr lang="pt-BR" dirty="0"/>
              <a:t>As RNAs são o coração do Deep Learning. Quando uma RNA tem duas ou mais camadas escondidas, ela é chamada </a:t>
            </a:r>
            <a:r>
              <a:rPr lang="pt-BR" b="1" i="1" dirty="0"/>
              <a:t>de rede neural profunda</a:t>
            </a:r>
            <a:r>
              <a:rPr lang="pt-BR" dirty="0"/>
              <a:t> (ou do inglês Deep Neural Network - DNN).</a:t>
            </a:r>
          </a:p>
          <a:p>
            <a:r>
              <a:rPr lang="pt-BR" b="1" dirty="0"/>
              <a:t>OBS</a:t>
            </a:r>
            <a:r>
              <a:rPr lang="pt-BR" dirty="0"/>
              <a:t>.: Em particular, uma MLP pode resolver o problema do XOR (lembre-se que um </a:t>
            </a:r>
            <a:r>
              <a:rPr lang="pt-BR" b="1" i="1" dirty="0"/>
              <a:t>perceptron</a:t>
            </a:r>
            <a:r>
              <a:rPr lang="pt-BR" dirty="0"/>
              <a:t> não é capaz de realizar essa tarefa).</a:t>
            </a:r>
          </a:p>
          <a:p>
            <a:endParaRPr lang="pt-BR" dirty="0"/>
          </a:p>
          <a:p>
            <a:endParaRPr lang="pt-B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4222" y="2240280"/>
            <a:ext cx="4102058" cy="3355038"/>
          </a:xfrm>
          <a:prstGeom prst="rect">
            <a:avLst/>
          </a:prstGeom>
        </p:spPr>
      </p:pic>
      <p:sp>
        <p:nvSpPr>
          <p:cNvPr id="5" name="TextBox 4"/>
          <p:cNvSpPr txBox="1"/>
          <p:nvPr/>
        </p:nvSpPr>
        <p:spPr>
          <a:xfrm>
            <a:off x="8044222" y="1778614"/>
            <a:ext cx="867905" cy="461665"/>
          </a:xfrm>
          <a:prstGeom prst="rect">
            <a:avLst/>
          </a:prstGeom>
          <a:noFill/>
        </p:spPr>
        <p:txBody>
          <a:bodyPr wrap="square" rtlCol="0">
            <a:spAutoFit/>
          </a:bodyPr>
          <a:lstStyle/>
          <a:p>
            <a:pPr algn="ctr"/>
            <a:r>
              <a:rPr lang="pt-BR" sz="1200" dirty="0" smtClean="0"/>
              <a:t>Camada de entrada</a:t>
            </a:r>
            <a:endParaRPr lang="pt-BR" sz="1200" dirty="0"/>
          </a:p>
        </p:txBody>
      </p:sp>
      <p:sp>
        <p:nvSpPr>
          <p:cNvPr id="6" name="TextBox 5"/>
          <p:cNvSpPr txBox="1"/>
          <p:nvPr/>
        </p:nvSpPr>
        <p:spPr>
          <a:xfrm>
            <a:off x="11063808" y="2009446"/>
            <a:ext cx="867905" cy="461665"/>
          </a:xfrm>
          <a:prstGeom prst="rect">
            <a:avLst/>
          </a:prstGeom>
          <a:noFill/>
        </p:spPr>
        <p:txBody>
          <a:bodyPr wrap="square" rtlCol="0">
            <a:spAutoFit/>
          </a:bodyPr>
          <a:lstStyle/>
          <a:p>
            <a:pPr algn="ctr"/>
            <a:r>
              <a:rPr lang="pt-BR" sz="1200" dirty="0" smtClean="0"/>
              <a:t>Camada de saída</a:t>
            </a:r>
            <a:endParaRPr lang="pt-BR" sz="1200" dirty="0"/>
          </a:p>
        </p:txBody>
      </p:sp>
      <p:sp>
        <p:nvSpPr>
          <p:cNvPr id="7" name="TextBox 6"/>
          <p:cNvSpPr txBox="1"/>
          <p:nvPr/>
        </p:nvSpPr>
        <p:spPr>
          <a:xfrm>
            <a:off x="9205994" y="1663198"/>
            <a:ext cx="1317356" cy="461665"/>
          </a:xfrm>
          <a:prstGeom prst="rect">
            <a:avLst/>
          </a:prstGeom>
          <a:noFill/>
        </p:spPr>
        <p:txBody>
          <a:bodyPr wrap="square" rtlCol="0">
            <a:spAutoFit/>
          </a:bodyPr>
          <a:lstStyle/>
          <a:p>
            <a:pPr algn="ctr"/>
            <a:r>
              <a:rPr lang="pt-BR" sz="1200" dirty="0" smtClean="0"/>
              <a:t>Camadas de intermediárias</a:t>
            </a:r>
            <a:endParaRPr lang="pt-BR" sz="1200" dirty="0"/>
          </a:p>
        </p:txBody>
      </p:sp>
    </p:spTree>
    <p:extLst>
      <p:ext uri="{BB962C8B-B14F-4D97-AF65-F5344CB8AC3E}">
        <p14:creationId xmlns:p14="http://schemas.microsoft.com/office/powerpoint/2010/main" val="8661782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da retropropagação do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7188200" cy="5167312"/>
              </a:xfrm>
            </p:spPr>
            <p:txBody>
              <a:bodyPr>
                <a:normAutofit fontScale="92500" lnSpcReduction="20000"/>
              </a:bodyPr>
              <a:lstStyle/>
              <a:p>
                <a:r>
                  <a:rPr lang="pt-BR" dirty="0"/>
                  <a:t>Considere uma rede MLP com uma camada intermediária e apenas um </a:t>
                </a:r>
                <a:r>
                  <a:rPr lang="pt-BR" b="1" i="1" dirty="0"/>
                  <a:t>nó</a:t>
                </a:r>
                <a:r>
                  <a:rPr lang="pt-BR" dirty="0"/>
                  <a:t> na camada de saída, como a mostrada na figura ao lado. </a:t>
                </a:r>
              </a:p>
              <a:p>
                <a:r>
                  <a:rPr lang="pt-BR" dirty="0"/>
                  <a:t>Temos neste exemplo </a:t>
                </a:r>
                <a14:m>
                  <m:oMath xmlns:m="http://schemas.openxmlformats.org/officeDocument/2006/math">
                    <m:r>
                      <a:rPr lang="pt-BR" b="0" i="1" smtClean="0">
                        <a:latin typeface="Cambria Math" panose="02040503050406030204" pitchFamily="18" charset="0"/>
                      </a:rPr>
                      <m:t>𝑀</m:t>
                    </m:r>
                    <m:r>
                      <a:rPr lang="pt-BR" b="0" i="1" smtClean="0">
                        <a:latin typeface="Cambria Math" panose="02040503050406030204" pitchFamily="18" charset="0"/>
                      </a:rPr>
                      <m:t>=2</m:t>
                    </m:r>
                  </m:oMath>
                </a14:m>
                <a:r>
                  <a:rPr lang="pt-BR" dirty="0"/>
                  <a:t>. </a:t>
                </a:r>
              </a:p>
              <a:p>
                <a:r>
                  <a:rPr lang="pt-BR" dirty="0"/>
                  <a:t>Devemos começar calculando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2</m:t>
                        </m:r>
                      </m:sup>
                    </m:sSup>
                  </m:oMath>
                </a14:m>
                <a:r>
                  <a:rPr lang="pt-BR" dirty="0"/>
                  <a:t>. Perceba que essa </a:t>
                </a:r>
                <a:r>
                  <a:rPr lang="pt-BR" b="1" i="1" dirty="0"/>
                  <a:t>sensibilidade</a:t>
                </a:r>
                <a:r>
                  <a:rPr lang="pt-BR" dirty="0"/>
                  <a:t> é um escalar porque há apenas um </a:t>
                </a:r>
                <a:r>
                  <a:rPr lang="pt-BR" b="1" dirty="0"/>
                  <a:t>nó </a:t>
                </a:r>
                <a:r>
                  <a:rPr lang="pt-BR" dirty="0"/>
                  <a:t>na camada de saída.</a:t>
                </a:r>
              </a:p>
              <a:p>
                <a:r>
                  <a:rPr lang="pt-BR" dirty="0"/>
                  <a:t>Vamos considerar um único dado com entrada </a:t>
                </a:r>
                <a14:m>
                  <m:oMath xmlns:m="http://schemas.openxmlformats.org/officeDocument/2006/math">
                    <m:r>
                      <a:rPr lang="pt-BR" b="1" i="1" smtClean="0">
                        <a:latin typeface="Cambria Math" panose="02040503050406030204" pitchFamily="18" charset="0"/>
                      </a:rPr>
                      <m:t>𝒙</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d>
                  </m:oMath>
                </a14:m>
                <a:r>
                  <a:rPr lang="pt-BR" dirty="0"/>
                  <a:t> e saída desejada </a:t>
                </a:r>
                <a14:m>
                  <m:oMath xmlns:m="http://schemas.openxmlformats.org/officeDocument/2006/math">
                    <m:r>
                      <a:rPr lang="pt-BR" b="0" i="1" smtClean="0">
                        <a:latin typeface="Cambria Math" panose="02040503050406030204" pitchFamily="18" charset="0"/>
                      </a:rPr>
                      <m:t>𝑑</m:t>
                    </m:r>
                  </m:oMath>
                </a14:m>
                <a:r>
                  <a:rPr lang="pt-BR" dirty="0"/>
                  <a:t>. </a:t>
                </a:r>
              </a:p>
              <a:p>
                <a:r>
                  <a:rPr lang="pt-BR" dirty="0"/>
                  <a:t>Inicialmente, supomos que a rede terá uma certa configuração de pesos, de modo que, quando a entrada for apresentada à rede, será possível calcular todos os sinais pertinentes ao longo dela até sua saída. </a:t>
                </a:r>
              </a:p>
              <a:p>
                <a:r>
                  <a:rPr lang="pt-BR" dirty="0"/>
                  <a:t>Essa é a etapa </a:t>
                </a:r>
                <a:r>
                  <a:rPr lang="pt-BR" b="1" i="1" dirty="0"/>
                  <a:t>direta</a:t>
                </a:r>
                <a:r>
                  <a:rPr lang="pt-BR" dirty="0"/>
                  <a:t> (ou do inglês, </a:t>
                </a:r>
                <a:r>
                  <a:rPr lang="pt-BR" b="1" i="1" dirty="0"/>
                  <a:t>forward</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7188200" cy="5167312"/>
              </a:xfrm>
              <a:blipFill rotWithShape="0">
                <a:blip r:embed="rId3"/>
                <a:stretch>
                  <a:fillRect l="-1357" t="-2948" r="-1187"/>
                </a:stretch>
              </a:blipFill>
            </p:spPr>
            <p:txBody>
              <a:bodyPr/>
              <a:lstStyle/>
              <a:p>
                <a:r>
                  <a:rPr lang="pt-BR">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81422" y="2540000"/>
            <a:ext cx="4310578" cy="2435110"/>
          </a:xfrm>
          <a:prstGeom prst="rect">
            <a:avLst/>
          </a:prstGeom>
        </p:spPr>
      </p:pic>
    </p:spTree>
    <p:extLst>
      <p:ext uri="{BB962C8B-B14F-4D97-AF65-F5344CB8AC3E}">
        <p14:creationId xmlns:p14="http://schemas.microsoft.com/office/powerpoint/2010/main" val="3893058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da retropropagação do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50600" cy="4850946"/>
              </a:xfrm>
            </p:spPr>
            <p:txBody>
              <a:bodyPr>
                <a:normAutofit lnSpcReduction="10000"/>
              </a:bodyPr>
              <a:lstStyle/>
              <a:p>
                <a:r>
                  <a:rPr lang="pt-BR" dirty="0" smtClean="0"/>
                  <a:t>Portanto, temos então a saída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𝑦</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0" smtClean="0">
                        <a:latin typeface="Cambria Math" panose="02040503050406030204" pitchFamily="18" charset="0"/>
                      </a:rPr>
                      <m:t>, </m:t>
                    </m:r>
                    <m:r>
                      <m:rPr>
                        <m:sty m:val="p"/>
                      </m:rPr>
                      <a:rPr lang="pt-BR" b="0" i="0" smtClean="0">
                        <a:latin typeface="Cambria Math" panose="02040503050406030204" pitchFamily="18" charset="0"/>
                      </a:rPr>
                      <m:t>onde</m:t>
                    </m:r>
                    <m:r>
                      <a:rPr lang="pt-BR" b="0" i="0" smtClean="0">
                        <a:latin typeface="Cambria Math" panose="02040503050406030204" pitchFamily="18" charset="0"/>
                      </a:rPr>
                      <m:t> </m:t>
                    </m:r>
                  </m:oMath>
                </a14:m>
                <a:r>
                  <a:rPr lang="pt-BR" dirty="0"/>
                  <a:t>o erro pode ser calculado como:</a:t>
                </a:r>
              </a:p>
              <a:p>
                <a:pPr marL="0" indent="0" algn="ctr">
                  <a:buNone/>
                </a:pPr>
                <a14:m>
                  <m:oMath xmlns:m="http://schemas.openxmlformats.org/officeDocument/2006/math">
                    <m:r>
                      <a:rPr lang="pt-BR" b="0" i="1" smtClean="0">
                        <a:latin typeface="Cambria Math" panose="02040503050406030204" pitchFamily="18" charset="0"/>
                      </a:rPr>
                      <m:t>𝑒</m:t>
                    </m:r>
                    <m:r>
                      <a:rPr lang="pt-BR" b="0" i="1" smtClean="0">
                        <a:latin typeface="Cambria Math" panose="02040503050406030204" pitchFamily="18" charset="0"/>
                      </a:rPr>
                      <m:t>=</m:t>
                    </m:r>
                    <m:r>
                      <a:rPr lang="pt-BR" b="0" i="1" smtClean="0">
                        <a:latin typeface="Cambria Math" panose="02040503050406030204" pitchFamily="18" charset="0"/>
                      </a:rPr>
                      <m:t>𝑑</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1</m:t>
                        </m:r>
                      </m:sub>
                      <m:sup>
                        <m:r>
                          <a:rPr lang="pt-BR" i="1">
                            <a:latin typeface="Cambria Math" panose="02040503050406030204" pitchFamily="18" charset="0"/>
                          </a:rPr>
                          <m:t>2</m:t>
                        </m:r>
                      </m:sup>
                    </m:sSubSup>
                  </m:oMath>
                </a14:m>
                <a:r>
                  <a:rPr lang="pt-BR" dirty="0"/>
                  <a:t>.</a:t>
                </a:r>
              </a:p>
              <a:p>
                <a:r>
                  <a:rPr lang="pt-BR" dirty="0"/>
                  <a:t>De posse do erro, podemos calcular o delta do </a:t>
                </a:r>
                <a:r>
                  <a:rPr lang="pt-BR" b="1" i="1" dirty="0"/>
                  <a:t>nó</a:t>
                </a:r>
                <a:r>
                  <a:rPr lang="pt-BR" dirty="0"/>
                  <a:t> da camada de saída:</a:t>
                </a:r>
              </a:p>
              <a:p>
                <a:pPr marL="0" indent="0" algn="ctr">
                  <a:buNone/>
                </a:pPr>
                <a14:m>
                  <m:oMath xmlns:m="http://schemas.openxmlformats.org/officeDocument/2006/math">
                    <m:sSup>
                      <m:sSupPr>
                        <m:ctrlPr>
                          <a:rPr lang="pt-BR" i="1" smtClean="0">
                            <a:latin typeface="Cambria Math" panose="02040503050406030204" pitchFamily="18" charset="0"/>
                          </a:rPr>
                        </m:ctrlPr>
                      </m:sSupPr>
                      <m:e>
                        <m:r>
                          <a:rPr lang="pt-BR" i="1" smtClean="0">
                            <a:latin typeface="Cambria Math" panose="02040503050406030204" pitchFamily="18" charset="0"/>
                            <a:ea typeface="Cambria Math" panose="02040503050406030204" pitchFamily="18" charset="0"/>
                          </a:rPr>
                          <m:t>𝛿</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𝑑</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1</m:t>
                            </m:r>
                          </m:sub>
                          <m:sup>
                            <m:r>
                              <a:rPr lang="pt-BR" i="1">
                                <a:latin typeface="Cambria Math" panose="02040503050406030204" pitchFamily="18" charset="0"/>
                              </a:rPr>
                              <m:t>2</m:t>
                            </m:r>
                          </m:sup>
                        </m:sSubSup>
                      </m:e>
                    </m:d>
                    <m:sSup>
                      <m:sSupPr>
                        <m:ctrlPr>
                          <a:rPr lang="pt-BR" i="1">
                            <a:latin typeface="Cambria Math" panose="02040503050406030204" pitchFamily="18" charset="0"/>
                          </a:rPr>
                        </m:ctrlPr>
                      </m:sSupPr>
                      <m:e>
                        <m:r>
                          <a:rPr lang="pt-BR" i="1">
                            <a:latin typeface="Cambria Math" panose="02040503050406030204" pitchFamily="18" charset="0"/>
                          </a:rPr>
                          <m:t>𝑓</m:t>
                        </m:r>
                        <m:r>
                          <a:rPr lang="pt-BR" b="0" i="1" smtClean="0">
                            <a:latin typeface="Cambria Math" panose="02040503050406030204" pitchFamily="18" charset="0"/>
                          </a:rPr>
                          <m:t>′</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𝑢</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e>
                    </m:d>
                  </m:oMath>
                </a14:m>
                <a:r>
                  <a:rPr lang="pt-BR" dirty="0"/>
                  <a:t>.</a:t>
                </a:r>
              </a:p>
              <a:p>
                <a:r>
                  <a:rPr lang="pt-BR" dirty="0"/>
                  <a:t>Temos, portanto, nossa primeira </a:t>
                </a:r>
                <a:r>
                  <a:rPr lang="pt-BR" b="1" i="1" dirty="0"/>
                  <a:t>sensibilidade</a:t>
                </a:r>
                <a:r>
                  <a:rPr lang="pt-BR" dirty="0"/>
                  <a:t>. Agora, usamos a recursão para </a:t>
                </a:r>
                <a:r>
                  <a:rPr lang="pt-BR" b="1" i="1" dirty="0"/>
                  <a:t>retropropagar</a:t>
                </a:r>
                <a:r>
                  <a:rPr lang="pt-BR" dirty="0"/>
                  <a:t> o erro até a camada anterior. A fórmula nos diz:</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1</m:t>
                        </m:r>
                      </m:sup>
                    </m:sSup>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𝑭</m:t>
                        </m:r>
                      </m:e>
                      <m:sup>
                        <m:r>
                          <a:rPr lang="pt-BR" b="0" i="1" smtClean="0">
                            <a:latin typeface="Cambria Math" panose="02040503050406030204" pitchFamily="18" charset="0"/>
                          </a:rPr>
                          <m:t>′1</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b="0" i="1" smtClean="0">
                                <a:latin typeface="Cambria Math" panose="02040503050406030204" pitchFamily="18" charset="0"/>
                              </a:rPr>
                              <m:t>1</m:t>
                            </m:r>
                          </m:sup>
                        </m:sSup>
                      </m:e>
                    </m:d>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b="0" i="1" smtClean="0">
                                    <a:latin typeface="Cambria Math" panose="02040503050406030204" pitchFamily="18" charset="0"/>
                                  </a:rPr>
                                  <m:t>2</m:t>
                                </m:r>
                              </m:sup>
                            </m:sSup>
                          </m:e>
                        </m:d>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𝛿</m:t>
                        </m:r>
                      </m:e>
                      <m:sup>
                        <m:r>
                          <a:rPr lang="pt-BR" i="1">
                            <a:latin typeface="Cambria Math" panose="02040503050406030204" pitchFamily="18" charset="0"/>
                          </a:rPr>
                          <m:t>2</m:t>
                        </m:r>
                      </m:sup>
                    </m:sSup>
                  </m:oMath>
                </a14:m>
                <a:r>
                  <a:rPr lang="pt-BR" dirty="0"/>
                  <a:t>,</a:t>
                </a:r>
              </a:p>
              <a:p>
                <a:pPr marL="0" indent="0">
                  <a:buNone/>
                </a:pPr>
                <a:r>
                  <a:rPr lang="pt-BR" dirty="0"/>
                  <a:t>onde </a:t>
                </a:r>
                <a14:m>
                  <m:oMath xmlns:m="http://schemas.openxmlformats.org/officeDocument/2006/math">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2</m:t>
                                </m:r>
                              </m:sup>
                            </m:sSup>
                          </m:e>
                        </m:d>
                      </m:e>
                      <m:sup>
                        <m:r>
                          <a:rPr lang="pt-BR" i="1">
                            <a:latin typeface="Cambria Math" panose="02040503050406030204" pitchFamily="18" charset="0"/>
                          </a:rPr>
                          <m:t>𝑇</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2</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1,2</m:t>
                                </m:r>
                              </m:sub>
                              <m:sup>
                                <m:r>
                                  <a:rPr lang="pt-BR" i="1">
                                    <a:latin typeface="Cambria Math" panose="02040503050406030204" pitchFamily="18" charset="0"/>
                                  </a:rPr>
                                  <m:t>2</m:t>
                                </m:r>
                              </m:sup>
                            </m:sSubSup>
                          </m:e>
                        </m:d>
                      </m:e>
                      <m:sup>
                        <m:r>
                          <a:rPr lang="pt-BR" b="0" i="1" smtClean="0">
                            <a:latin typeface="Cambria Math" panose="02040503050406030204" pitchFamily="18" charset="0"/>
                          </a:rPr>
                          <m:t>𝑇</m:t>
                        </m:r>
                      </m:sup>
                    </m:sSup>
                  </m:oMath>
                </a14:m>
                <a:r>
                  <a:rPr lang="pt-BR" dirty="0"/>
                  <a:t>e </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𝑭</m:t>
                        </m:r>
                        <m:r>
                          <a:rPr lang="pt-BR" b="1" i="1" smtClean="0">
                            <a:latin typeface="Cambria Math" panose="02040503050406030204" pitchFamily="18" charset="0"/>
                          </a:rPr>
                          <m:t>′</m:t>
                        </m:r>
                      </m:e>
                      <m:sup>
                        <m:r>
                          <a:rPr lang="pt-BR" i="1">
                            <a:latin typeface="Cambria Math" panose="02040503050406030204" pitchFamily="18" charset="0"/>
                          </a:rPr>
                          <m:t>1</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i="1">
                                <a:latin typeface="Cambria Math" panose="02040503050406030204" pitchFamily="18" charset="0"/>
                              </a:rPr>
                              <m:t>1</m:t>
                            </m:r>
                          </m:sup>
                        </m:sSup>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b="0" i="1" smtClean="0">
                                          <a:latin typeface="Cambria Math" panose="02040503050406030204" pitchFamily="18" charset="0"/>
                                        </a:rPr>
                                        <m:t>1</m:t>
                                      </m:r>
                                    </m:sup>
                                  </m:sSubSup>
                                </m:e>
                              </m:d>
                            </m:e>
                            <m:e>
                              <m:r>
                                <a:rPr lang="pt-BR" b="0" i="1" smtClean="0">
                                  <a:latin typeface="Cambria Math" panose="02040503050406030204" pitchFamily="18" charset="0"/>
                                </a:rPr>
                                <m:t>0</m:t>
                              </m:r>
                            </m:e>
                          </m:mr>
                          <m:mr>
                            <m:e>
                              <m:r>
                                <a:rPr lang="pt-BR" b="0" i="1" smtClean="0">
                                  <a:latin typeface="Cambria Math" panose="02040503050406030204" pitchFamily="18" charset="0"/>
                                </a:rPr>
                                <m:t>0</m:t>
                              </m:r>
                            </m:e>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b="0" i="1" smtClean="0">
                                          <a:latin typeface="Cambria Math" panose="02040503050406030204" pitchFamily="18" charset="0"/>
                                        </a:rPr>
                                        <m:t>2</m:t>
                                      </m:r>
                                    </m:sub>
                                    <m:sup>
                                      <m:r>
                                        <a:rPr lang="pt-BR" b="0" i="1" smtClean="0">
                                          <a:latin typeface="Cambria Math" panose="02040503050406030204" pitchFamily="18" charset="0"/>
                                        </a:rPr>
                                        <m:t>1</m:t>
                                      </m:r>
                                    </m:sup>
                                  </m:sSubSup>
                                </m:e>
                              </m:d>
                            </m:e>
                          </m:mr>
                        </m:m>
                      </m:e>
                    </m:d>
                  </m:oMath>
                </a14:m>
                <a:r>
                  <a:rPr lang="pt-BR" dirty="0"/>
                  <a:t>.</a:t>
                </a:r>
              </a:p>
              <a:p>
                <a:pPr marL="0" indent="0" algn="ctr">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50600" cy="4850946"/>
              </a:xfrm>
              <a:blipFill rotWithShape="0">
                <a:blip r:embed="rId3"/>
                <a:stretch>
                  <a:fillRect l="-1148" t="-276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81355" y="5722464"/>
                <a:ext cx="2949526" cy="987001"/>
              </a:xfrm>
              <a:prstGeom prst="rect">
                <a:avLst/>
              </a:prstGeom>
            </p:spPr>
            <p:txBody>
              <a:bodyPr wrap="square">
                <a:spAutoFit/>
              </a:bodyPr>
              <a:lstStyle/>
              <a:p>
                <a:r>
                  <a:rPr lang="pt-BR" sz="1400" b="1" dirty="0" smtClean="0"/>
                  <a:t>OBS</a:t>
                </a:r>
                <a:r>
                  <a:rPr lang="pt-BR" sz="1400" dirty="0"/>
                  <a:t>.: Note que o </a:t>
                </a:r>
                <a14:m>
                  <m:oMath xmlns:m="http://schemas.openxmlformats.org/officeDocument/2006/math">
                    <m:sSup>
                      <m:sSupPr>
                        <m:ctrlPr>
                          <a:rPr lang="pt-BR" sz="1400" i="1">
                            <a:latin typeface="Cambria Math" panose="02040503050406030204" pitchFamily="18" charset="0"/>
                          </a:rPr>
                        </m:ctrlPr>
                      </m:sSupPr>
                      <m:e>
                        <m:r>
                          <a:rPr lang="pt-BR" sz="1400" b="0" i="1" smtClean="0">
                            <a:latin typeface="Cambria Math" panose="02040503050406030204" pitchFamily="18" charset="0"/>
                          </a:rPr>
                          <m:t>.</m:t>
                        </m:r>
                      </m:e>
                      <m:sup>
                        <m:r>
                          <a:rPr lang="pt-BR" sz="1400" i="1">
                            <a:latin typeface="Cambria Math" panose="02040503050406030204" pitchFamily="18" charset="0"/>
                          </a:rPr>
                          <m:t>2</m:t>
                        </m:r>
                      </m:sup>
                    </m:sSup>
                  </m:oMath>
                </a14:m>
                <a:r>
                  <a:rPr lang="pt-BR" sz="1400" dirty="0"/>
                  <a:t> aqui não significa “ao quadrado”, mas sim a indicação de que se trata de uma saída da camada </a:t>
                </a:r>
                <a14:m>
                  <m:oMath xmlns:m="http://schemas.openxmlformats.org/officeDocument/2006/math">
                    <m:r>
                      <a:rPr lang="pt-BR" sz="1400" b="0" i="1" smtClean="0">
                        <a:latin typeface="Cambria Math" panose="02040503050406030204" pitchFamily="18" charset="0"/>
                      </a:rPr>
                      <m:t>𝑚</m:t>
                    </m:r>
                    <m:r>
                      <a:rPr lang="pt-BR" sz="1400" i="1">
                        <a:latin typeface="Cambria Math" panose="02040503050406030204" pitchFamily="18" charset="0"/>
                      </a:rPr>
                      <m:t>=2</m:t>
                    </m:r>
                  </m:oMath>
                </a14:m>
                <a:r>
                  <a:rPr lang="pt-BR" sz="1400" dirty="0"/>
                  <a:t>.</a:t>
                </a:r>
              </a:p>
            </p:txBody>
          </p:sp>
        </mc:Choice>
        <mc:Fallback xmlns="">
          <p:sp>
            <p:nvSpPr>
              <p:cNvPr id="4" name="Rectangle 3"/>
              <p:cNvSpPr>
                <a:spLocks noRot="1" noChangeAspect="1" noMove="1" noResize="1" noEditPoints="1" noAdjustHandles="1" noChangeArrowheads="1" noChangeShapeType="1" noTextEdit="1"/>
              </p:cNvSpPr>
              <p:nvPr/>
            </p:nvSpPr>
            <p:spPr>
              <a:xfrm>
                <a:off x="281355" y="5722464"/>
                <a:ext cx="2949526" cy="987001"/>
              </a:xfrm>
              <a:prstGeom prst="rect">
                <a:avLst/>
              </a:prstGeom>
              <a:blipFill rotWithShape="0">
                <a:blip r:embed="rId4"/>
                <a:stretch>
                  <a:fillRect l="-620" t="-617" b="-1852"/>
                </a:stretch>
              </a:blipFill>
            </p:spPr>
            <p:txBody>
              <a:bodyPr/>
              <a:lstStyle/>
              <a:p>
                <a:r>
                  <a:rPr lang="pt-BR">
                    <a:noFill/>
                  </a:rPr>
                  <a:t> </a:t>
                </a:r>
              </a:p>
            </p:txBody>
          </p:sp>
        </mc:Fallback>
      </mc:AlternateContent>
    </p:spTree>
    <p:extLst>
      <p:ext uri="{BB962C8B-B14F-4D97-AF65-F5344CB8AC3E}">
        <p14:creationId xmlns:p14="http://schemas.microsoft.com/office/powerpoint/2010/main" val="2811435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0805"/>
            <a:ext cx="10515600" cy="792163"/>
          </a:xfrm>
        </p:spPr>
        <p:txBody>
          <a:bodyPr/>
          <a:lstStyle/>
          <a:p>
            <a:r>
              <a:rPr lang="pt-BR" dirty="0"/>
              <a:t>Exemplo da retropropagação do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43013"/>
                <a:ext cx="11136086" cy="5614987"/>
              </a:xfrm>
            </p:spPr>
            <p:txBody>
              <a:bodyPr>
                <a:normAutofit fontScale="92500" lnSpcReduction="10000"/>
              </a:bodyPr>
              <a:lstStyle/>
              <a:p>
                <a:r>
                  <a:rPr lang="pt-BR" dirty="0" smtClean="0"/>
                  <a:t>Portanto,</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ea typeface="Cambria Math" panose="02040503050406030204" pitchFamily="18" charset="0"/>
                          </a:rPr>
                          <m:t>1</m:t>
                        </m:r>
                      </m:sup>
                    </m:sSup>
                    <m:r>
                      <a:rPr lang="pt-BR" i="1">
                        <a:latin typeface="Cambria Math" panose="02040503050406030204" pitchFamily="18" charset="0"/>
                        <a:ea typeface="Cambria Math" panose="02040503050406030204" pitchFamily="18" charset="0"/>
                      </a:rPr>
                      <m:t>=</m:t>
                    </m:r>
                    <m:d>
                      <m:dPr>
                        <m:begChr m:val="["/>
                        <m:endChr m:val="]"/>
                        <m:ctrlPr>
                          <a:rPr lang="pt-BR" i="1" smtClean="0">
                            <a:latin typeface="Cambria Math" panose="02040503050406030204" pitchFamily="18" charset="0"/>
                            <a:ea typeface="Cambria Math" panose="02040503050406030204" pitchFamily="18" charset="0"/>
                          </a:rPr>
                        </m:ctrlPr>
                      </m:dP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sSup>
                                <m:sSupPr>
                                  <m:ctrlPr>
                                    <a:rPr lang="pt-BR" i="1">
                                      <a:latin typeface="Cambria Math" panose="02040503050406030204" pitchFamily="18" charset="0"/>
                                    </a:rPr>
                                  </m:ctrlPr>
                                </m:sSupP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2</m:t>
                                      </m:r>
                                    </m:sup>
                                  </m:sSubSup>
                                  <m:r>
                                    <a:rPr lang="pt-BR" i="1">
                                      <a:latin typeface="Cambria Math" panose="02040503050406030204" pitchFamily="18" charset="0"/>
                                    </a:rPr>
                                    <m:t>𝑓</m:t>
                                  </m:r>
                                </m:e>
                                <m:sup>
                                  <m:r>
                                    <a:rPr lang="pt-BR" b="0" i="1" smtClean="0">
                                      <a:latin typeface="Cambria Math" panose="02040503050406030204" pitchFamily="18" charset="0"/>
                                    </a:rPr>
                                    <m:t>′</m:t>
                                  </m:r>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e>
                          </m:mr>
                          <m:mr>
                            <m:e>
                              <m:sSup>
                                <m:sSupPr>
                                  <m:ctrlPr>
                                    <a:rPr lang="pt-BR" i="1">
                                      <a:latin typeface="Cambria Math" panose="02040503050406030204" pitchFamily="18" charset="0"/>
                                    </a:rPr>
                                  </m:ctrlPr>
                                </m:sSupP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1,2</m:t>
                                      </m:r>
                                    </m:sub>
                                    <m:sup>
                                      <m:r>
                                        <a:rPr lang="pt-BR" i="1">
                                          <a:latin typeface="Cambria Math" panose="02040503050406030204" pitchFamily="18" charset="0"/>
                                        </a:rPr>
                                        <m:t>2</m:t>
                                      </m:r>
                                    </m:sup>
                                  </m:sSubSup>
                                  <m:r>
                                    <a:rPr lang="pt-BR" i="1">
                                      <a:latin typeface="Cambria Math" panose="02040503050406030204" pitchFamily="18" charset="0"/>
                                    </a:rPr>
                                    <m:t>𝑓</m:t>
                                  </m:r>
                                  <m:r>
                                    <a:rPr lang="pt-BR" b="0" i="1" smtClean="0">
                                      <a:latin typeface="Cambria Math" panose="02040503050406030204" pitchFamily="18" charset="0"/>
                                    </a:rPr>
                                    <m:t>′</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2</m:t>
                                      </m:r>
                                    </m:sub>
                                    <m:sup>
                                      <m:r>
                                        <a:rPr lang="pt-BR" i="1">
                                          <a:latin typeface="Cambria Math" panose="02040503050406030204" pitchFamily="18" charset="0"/>
                                        </a:rPr>
                                        <m:t>1</m:t>
                                      </m:r>
                                    </m:sup>
                                  </m:sSubSup>
                                </m:e>
                              </m:d>
                            </m:e>
                          </m:mr>
                        </m:m>
                      </m:e>
                    </m:d>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𝛿</m:t>
                        </m:r>
                      </m:e>
                      <m:sup>
                        <m:r>
                          <a:rPr lang="pt-BR" i="1">
                            <a:latin typeface="Cambria Math" panose="02040503050406030204" pitchFamily="18" charset="0"/>
                          </a:rPr>
                          <m:t>2</m:t>
                        </m:r>
                      </m:sup>
                    </m:sSup>
                  </m:oMath>
                </a14:m>
                <a:r>
                  <a:rPr lang="pt-BR" dirty="0"/>
                  <a:t>.</a:t>
                </a:r>
              </a:p>
              <a:p>
                <a:r>
                  <a:rPr lang="pt-BR" dirty="0"/>
                  <a:t>Observem que, para calcular o gradiente, não basta apenas calcular os </a:t>
                </a:r>
                <a:r>
                  <a:rPr lang="pt-BR" b="1" i="1" dirty="0"/>
                  <a:t>deltas</a:t>
                </a:r>
                <a:r>
                  <a:rPr lang="pt-BR" dirty="0"/>
                  <a:t>: é necessário multiplicá-los pelas entradas correspondentes (observando que os </a:t>
                </a:r>
                <a:r>
                  <a:rPr lang="pt-BR" b="1" i="1" dirty="0"/>
                  <a:t>bias</a:t>
                </a:r>
                <a:r>
                  <a:rPr lang="pt-BR" dirty="0"/>
                  <a:t> estão ligados a entradas com valores constantes iguais a 1). </a:t>
                </a:r>
                <a:r>
                  <a:rPr lang="pt-BR" dirty="0" smtClean="0"/>
                  <a:t>As derivadas parciais com relação aos pesos do </a:t>
                </a:r>
                <a:r>
                  <a:rPr lang="pt-BR" b="1" i="1" dirty="0" smtClean="0"/>
                  <a:t>nó</a:t>
                </a:r>
                <a:r>
                  <a:rPr lang="pt-BR" dirty="0" smtClean="0"/>
                  <a:t> </a:t>
                </a:r>
                <a14:m>
                  <m:oMath xmlns:m="http://schemas.openxmlformats.org/officeDocument/2006/math">
                    <m:r>
                      <a:rPr lang="pt-BR" b="0" i="1" smtClean="0">
                        <a:latin typeface="Cambria Math" panose="02040503050406030204" pitchFamily="18" charset="0"/>
                      </a:rPr>
                      <m:t>𝑖</m:t>
                    </m:r>
                    <m:r>
                      <a:rPr lang="pt-BR" b="0" i="0" smtClean="0">
                        <a:latin typeface="Cambria Math" panose="02040503050406030204" pitchFamily="18" charset="0"/>
                      </a:rPr>
                      <m:t>=1</m:t>
                    </m:r>
                  </m:oMath>
                </a14:m>
                <a:r>
                  <a:rPr lang="pt-BR" dirty="0" smtClean="0"/>
                  <a:t> da camada </a:t>
                </a:r>
                <a14:m>
                  <m:oMath xmlns:m="http://schemas.openxmlformats.org/officeDocument/2006/math">
                    <m:r>
                      <a:rPr lang="pt-BR" b="0" i="1" smtClean="0">
                        <a:latin typeface="Cambria Math" panose="02040503050406030204" pitchFamily="18" charset="0"/>
                      </a:rPr>
                      <m:t>𝑚</m:t>
                    </m:r>
                    <m:r>
                      <a:rPr lang="pt-BR" b="0" i="1" smtClean="0">
                        <a:latin typeface="Cambria Math" panose="02040503050406030204" pitchFamily="18" charset="0"/>
                      </a:rPr>
                      <m:t>=1</m:t>
                    </m:r>
                  </m:oMath>
                </a14:m>
                <a:r>
                  <a:rPr lang="pt-BR" dirty="0" smtClean="0"/>
                  <a:t> são mostrados abaixo.</a:t>
                </a:r>
              </a:p>
              <a:p>
                <a:pPr marL="0" indent="0">
                  <a:buNone/>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1</m:t>
                                        </m:r>
                                      </m:sup>
                                    </m:sSubSup>
                                  </m:den>
                                </m:f>
                              </m:e>
                            </m:mr>
                            <m:mr>
                              <m:e>
                                <m:m>
                                  <m:mPr>
                                    <m:mcs>
                                      <m:mc>
                                        <m:mcPr>
                                          <m:count m:val="1"/>
                                          <m:mcJc m:val="center"/>
                                        </m:mcPr>
                                      </m:mc>
                                    </m:mcs>
                                    <m:ctrlPr>
                                      <a:rPr lang="pt-BR" b="0" i="1" smtClean="0">
                                        <a:latin typeface="Cambria Math" panose="02040503050406030204" pitchFamily="18" charset="0"/>
                                      </a:rPr>
                                    </m:ctrlPr>
                                  </m:mPr>
                                  <m:mr>
                                    <m:e>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den>
                                      </m:f>
                                    </m:e>
                                  </m:mr>
                                  <m:mr>
                                    <m:e>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b="0" i="1" smtClean="0">
                                                  <a:latin typeface="Cambria Math" panose="02040503050406030204" pitchFamily="18" charset="0"/>
                                                </a:rPr>
                                                <m:t>𝑏</m:t>
                                              </m:r>
                                            </m:e>
                                            <m:sub>
                                              <m:r>
                                                <a:rPr lang="pt-BR" i="1">
                                                  <a:latin typeface="Cambria Math" panose="02040503050406030204" pitchFamily="18" charset="0"/>
                                                </a:rPr>
                                                <m:t>1</m:t>
                                              </m:r>
                                            </m:sub>
                                            <m:sup>
                                              <m:r>
                                                <a:rPr lang="pt-BR" i="1">
                                                  <a:latin typeface="Cambria Math" panose="02040503050406030204" pitchFamily="18" charset="0"/>
                                                </a:rPr>
                                                <m:t>1</m:t>
                                              </m:r>
                                            </m:sup>
                                          </m:sSubSup>
                                        </m:den>
                                      </m:f>
                                    </m:e>
                                  </m:mr>
                                </m:m>
                              </m:e>
                            </m:mr>
                          </m:m>
                        </m:e>
                      </m:d>
                      <m:r>
                        <a:rPr lang="pt-BR" b="0" i="1" smtClean="0">
                          <a:latin typeface="Cambria Math" panose="02040503050406030204" pitchFamily="18" charset="0"/>
                        </a:rPr>
                        <m:t>=</m:t>
                      </m:r>
                      <m:r>
                        <a:rPr lang="pt-BR" i="1">
                          <a:latin typeface="Cambria Math" panose="02040503050406030204" pitchFamily="18" charset="0"/>
                        </a:rPr>
                        <m:t>−2</m:t>
                      </m:r>
                      <m:d>
                        <m:dPr>
                          <m:ctrlPr>
                            <a:rPr lang="pt-BR" i="1">
                              <a:latin typeface="Cambria Math" panose="02040503050406030204" pitchFamily="18" charset="0"/>
                            </a:rPr>
                          </m:ctrlPr>
                        </m:dPr>
                        <m:e>
                          <m:r>
                            <a:rPr lang="pt-BR" i="1">
                              <a:latin typeface="Cambria Math" panose="02040503050406030204" pitchFamily="18" charset="0"/>
                            </a:rPr>
                            <m:t>𝑑</m:t>
                          </m:r>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1</m:t>
                              </m:r>
                            </m:sub>
                            <m:sup>
                              <m:r>
                                <a:rPr lang="pt-BR" i="1">
                                  <a:latin typeface="Cambria Math" panose="02040503050406030204" pitchFamily="18" charset="0"/>
                                </a:rPr>
                                <m:t>2</m:t>
                              </m:r>
                            </m:sup>
                          </m:sSubSup>
                        </m:e>
                      </m:d>
                      <m:sSup>
                        <m:sSupPr>
                          <m:ctrlPr>
                            <a:rPr lang="pt-BR" i="1">
                              <a:latin typeface="Cambria Math" panose="02040503050406030204" pitchFamily="18" charset="0"/>
                            </a:rPr>
                          </m:ctrlPr>
                        </m:sSupPr>
                        <m:e>
                          <m:r>
                            <a:rPr lang="pt-BR" i="1">
                              <a:latin typeface="Cambria Math" panose="02040503050406030204" pitchFamily="18" charset="0"/>
                            </a:rPr>
                            <m:t>𝑓</m:t>
                          </m:r>
                          <m:r>
                            <a:rPr lang="pt-BR" i="1">
                              <a:latin typeface="Cambria Math" panose="02040503050406030204" pitchFamily="18" charset="0"/>
                            </a:rPr>
                            <m:t>′</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sSup>
                        <m:sSupPr>
                          <m:ctrlPr>
                            <a:rPr lang="pt-BR" i="1">
                              <a:latin typeface="Cambria Math" panose="02040503050406030204" pitchFamily="18" charset="0"/>
                            </a:rPr>
                          </m:ctrlPr>
                        </m:sSupP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2</m:t>
                              </m:r>
                            </m:sup>
                          </m:sSubSup>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mr>
                            <m:mr>
                              <m:e>
                                <m:r>
                                  <a:rPr lang="pt-BR" b="0" i="1" smtClean="0">
                                    <a:latin typeface="Cambria Math" panose="02040503050406030204" pitchFamily="18" charset="0"/>
                                  </a:rPr>
                                  <m:t>1</m:t>
                                </m:r>
                              </m:e>
                            </m:mr>
                          </m:m>
                        </m:e>
                      </m:d>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43013"/>
                <a:ext cx="11136086" cy="5614987"/>
              </a:xfrm>
              <a:blipFill rotWithShape="0">
                <a:blip r:embed="rId2"/>
                <a:stretch>
                  <a:fillRect l="-876" t="-2172" r="-931"/>
                </a:stretch>
              </a:blipFill>
            </p:spPr>
            <p:txBody>
              <a:bodyPr/>
              <a:lstStyle/>
              <a:p>
                <a:r>
                  <a:rPr lang="pt-BR">
                    <a:noFill/>
                  </a:rPr>
                  <a:t> </a:t>
                </a:r>
              </a:p>
            </p:txBody>
          </p:sp>
        </mc:Fallback>
      </mc:AlternateContent>
    </p:spTree>
    <p:extLst>
      <p:ext uri="{BB962C8B-B14F-4D97-AF65-F5344CB8AC3E}">
        <p14:creationId xmlns:p14="http://schemas.microsoft.com/office/powerpoint/2010/main" val="2978197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da retropropagação do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977563" cy="4903789"/>
              </a:xfrm>
            </p:spPr>
            <p:txBody>
              <a:bodyPr/>
              <a:lstStyle/>
              <a:p>
                <a:r>
                  <a:rPr lang="pt-BR" dirty="0" smtClean="0"/>
                  <a:t>Se fôssemos calcular as derivadas com a regra da cadeia diretamente, elas seriam calculadas como mostrado abaixo.</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1</m:t>
                              </m:r>
                            </m:sup>
                          </m:sSubSup>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2</m:t>
                              </m:r>
                            </m:sup>
                          </m:s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1</m:t>
                              </m:r>
                            </m:sup>
                          </m:sSubSup>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r>
                                    <a:rPr lang="pt-BR" b="0" i="1" smtClean="0">
                                      <a:latin typeface="Cambria Math" panose="02040503050406030204" pitchFamily="18" charset="0"/>
                                    </a:rPr>
                                    <m:t>𝑑</m:t>
                                  </m:r>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e>
                              </m:d>
                            </m:e>
                            <m:sup>
                              <m:r>
                                <a:rPr lang="pt-BR" b="0" i="1" smtClean="0">
                                  <a:latin typeface="Cambria Math" panose="02040503050406030204" pitchFamily="18" charset="0"/>
                                </a:rPr>
                                <m:t>2</m:t>
                              </m:r>
                            </m:sup>
                          </m:sSup>
                        </m:num>
                        <m:den>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den>
                      </m:f>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b="0" i="1" smtClean="0">
                                      <a:latin typeface="Cambria Math" panose="02040503050406030204" pitchFamily="18" charset="0"/>
                                    </a:rPr>
                                    <m:t>1</m:t>
                                  </m:r>
                                </m:sup>
                              </m:sSubSup>
                            </m:e>
                          </m:d>
                        </m:den>
                      </m:f>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b="0" i="1" smtClean="0">
                                  <a:latin typeface="Cambria Math" panose="02040503050406030204" pitchFamily="18" charset="0"/>
                                </a:rPr>
                                <m:t>1</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b="0" i="1" smtClean="0">
                                  <a:latin typeface="Cambria Math" panose="02040503050406030204" pitchFamily="18" charset="0"/>
                                </a:rPr>
                                <m:t>1</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1</m:t>
                              </m:r>
                            </m:sup>
                          </m:sSubSup>
                        </m:den>
                      </m:f>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2</m:t>
                              </m:r>
                            </m:sup>
                          </m:s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𝑑</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e>
                              </m:d>
                            </m:e>
                            <m:sup>
                              <m:r>
                                <a:rPr lang="pt-BR" i="1">
                                  <a:latin typeface="Cambria Math" panose="02040503050406030204" pitchFamily="18" charset="0"/>
                                </a:rPr>
                                <m:t>2</m:t>
                              </m:r>
                            </m:sup>
                          </m:sSup>
                        </m:num>
                        <m:den>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den>
                      </m:f>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den>
                      </m:f>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den>
                      </m:f>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1</m:t>
                              </m:r>
                            </m:sub>
                            <m:sup>
                              <m:r>
                                <a:rPr lang="pt-BR" i="1">
                                  <a:latin typeface="Cambria Math" panose="02040503050406030204" pitchFamily="18" charset="0"/>
                                </a:rPr>
                                <m:t>1</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2</m:t>
                              </m:r>
                            </m:sup>
                          </m:s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1</m:t>
                              </m:r>
                            </m:sub>
                            <m:sup>
                              <m:r>
                                <a:rPr lang="pt-BR" i="1">
                                  <a:latin typeface="Cambria Math" panose="02040503050406030204" pitchFamily="18" charset="0"/>
                                </a:rPr>
                                <m:t>1</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𝑑</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e>
                              </m:d>
                            </m:e>
                            <m:sup>
                              <m:r>
                                <a:rPr lang="pt-BR" i="1">
                                  <a:latin typeface="Cambria Math" panose="02040503050406030204" pitchFamily="18" charset="0"/>
                                </a:rPr>
                                <m:t>2</m:t>
                              </m:r>
                            </m:sup>
                          </m:sSup>
                        </m:num>
                        <m:den>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den>
                      </m:f>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den>
                      </m:f>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1</m:t>
                              </m:r>
                            </m:sub>
                            <m:sup>
                              <m:r>
                                <a:rPr lang="pt-BR" i="1">
                                  <a:latin typeface="Cambria Math" panose="02040503050406030204" pitchFamily="18" charset="0"/>
                                </a:rPr>
                                <m:t>1</m:t>
                              </m:r>
                            </m:sup>
                          </m:sSubSup>
                        </m:den>
                      </m:f>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977563" cy="4903789"/>
              </a:xfrm>
              <a:blipFill rotWithShape="0">
                <a:blip r:embed="rId2"/>
                <a:stretch>
                  <a:fillRect l="-944" t="-1988"/>
                </a:stretch>
              </a:blipFill>
            </p:spPr>
            <p:txBody>
              <a:bodyPr/>
              <a:lstStyle/>
              <a:p>
                <a:r>
                  <a:rPr lang="pt-BR">
                    <a:noFill/>
                  </a:rPr>
                  <a:t> </a:t>
                </a:r>
              </a:p>
            </p:txBody>
          </p:sp>
        </mc:Fallback>
      </mc:AlternateContent>
    </p:spTree>
    <p:extLst>
      <p:ext uri="{BB962C8B-B14F-4D97-AF65-F5344CB8AC3E}">
        <p14:creationId xmlns:p14="http://schemas.microsoft.com/office/powerpoint/2010/main" val="913694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Algumas visões práticas de algoritmos de aprendizado</a:t>
            </a:r>
          </a:p>
        </p:txBody>
      </p:sp>
      <p:sp>
        <p:nvSpPr>
          <p:cNvPr id="3" name="Content Placeholder 2"/>
          <p:cNvSpPr>
            <a:spLocks noGrp="1"/>
          </p:cNvSpPr>
          <p:nvPr>
            <p:ph idx="1"/>
          </p:nvPr>
        </p:nvSpPr>
        <p:spPr>
          <a:xfrm>
            <a:off x="838200" y="2177319"/>
            <a:ext cx="11021704" cy="4351338"/>
          </a:xfrm>
        </p:spPr>
        <p:txBody>
          <a:bodyPr/>
          <a:lstStyle/>
          <a:p>
            <a:r>
              <a:rPr lang="pt-BR" dirty="0"/>
              <a:t>Podemos dizer que os elementos básicos do </a:t>
            </a:r>
            <a:r>
              <a:rPr lang="pt-BR" dirty="0" smtClean="0"/>
              <a:t>aprendizado de máquina </a:t>
            </a:r>
            <a:r>
              <a:rPr lang="pt-BR" dirty="0"/>
              <a:t>através de redes neurais foram apresentados até aqui. </a:t>
            </a:r>
          </a:p>
          <a:p>
            <a:r>
              <a:rPr lang="pt-BR" dirty="0"/>
              <a:t>Porém, existem importantes aspectos práticos que devem ser comentados de modo que vocês fiquem mais familiarizados com as práticas atuais.</a:t>
            </a:r>
          </a:p>
          <a:p>
            <a:r>
              <a:rPr lang="pt-BR" dirty="0"/>
              <a:t>Começamos falando da questão do cálculo do </a:t>
            </a:r>
            <a:r>
              <a:rPr lang="pt-BR" b="1" i="1" dirty="0"/>
              <a:t>vetor gradiente</a:t>
            </a:r>
            <a:r>
              <a:rPr lang="pt-BR" dirty="0"/>
              <a:t>.</a:t>
            </a:r>
          </a:p>
        </p:txBody>
      </p:sp>
    </p:spTree>
    <p:extLst>
      <p:ext uri="{BB962C8B-B14F-4D97-AF65-F5344CB8AC3E}">
        <p14:creationId xmlns:p14="http://schemas.microsoft.com/office/powerpoint/2010/main" val="3879641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606550"/>
          </a:xfrm>
        </p:spPr>
        <p:txBody>
          <a:bodyPr>
            <a:normAutofit fontScale="90000"/>
          </a:bodyPr>
          <a:lstStyle/>
          <a:p>
            <a:r>
              <a:rPr lang="pt-BR" dirty="0"/>
              <a:t>Algumas visões práticas de algoritmos de aprendizado - </a:t>
            </a:r>
            <a:r>
              <a:rPr lang="pt-BR" b="1" dirty="0"/>
              <a:t>Estimação: Online, Batch e Minibatch</a:t>
            </a:r>
            <a:endParaRPr lang="pt-BR" dirty="0"/>
          </a:p>
        </p:txBody>
      </p:sp>
      <p:sp>
        <p:nvSpPr>
          <p:cNvPr id="3" name="Content Placeholder 2"/>
          <p:cNvSpPr>
            <a:spLocks noGrp="1"/>
          </p:cNvSpPr>
          <p:nvPr>
            <p:ph idx="1"/>
          </p:nvPr>
        </p:nvSpPr>
        <p:spPr>
          <a:xfrm>
            <a:off x="838200" y="2282831"/>
            <a:ext cx="10515600" cy="4351338"/>
          </a:xfrm>
        </p:spPr>
        <p:txBody>
          <a:bodyPr/>
          <a:lstStyle/>
          <a:p>
            <a:r>
              <a:rPr lang="pt-BR" dirty="0"/>
              <a:t>Conforme vimos nos slides anteriores, a base para o aprendizado em redes MLP é a obtenção do </a:t>
            </a:r>
            <a:r>
              <a:rPr lang="pt-BR" b="1" i="1" dirty="0"/>
              <a:t>vetor gradiente </a:t>
            </a:r>
            <a:r>
              <a:rPr lang="pt-BR" dirty="0"/>
              <a:t>e o estabelecimento de um processo iterativo de busca dos </a:t>
            </a:r>
            <a:r>
              <a:rPr lang="pt-BR" b="1" i="1" dirty="0"/>
              <a:t>pesos sinápticos </a:t>
            </a:r>
            <a:r>
              <a:rPr lang="pt-BR" dirty="0"/>
              <a:t>que minmizem a </a:t>
            </a:r>
            <a:r>
              <a:rPr lang="pt-BR" b="1" i="1" dirty="0"/>
              <a:t>função de custo</a:t>
            </a:r>
            <a:r>
              <a:rPr lang="pt-BR" dirty="0"/>
              <a:t>. </a:t>
            </a:r>
          </a:p>
          <a:p>
            <a:r>
              <a:rPr lang="pt-BR" dirty="0"/>
              <a:t>Vimos que a obtenção do </a:t>
            </a:r>
            <a:r>
              <a:rPr lang="pt-BR" b="1" i="1" dirty="0"/>
              <a:t>vetor gradiente</a:t>
            </a:r>
            <a:r>
              <a:rPr lang="pt-BR" dirty="0"/>
              <a:t> se dá através de um processo de </a:t>
            </a:r>
            <a:r>
              <a:rPr lang="pt-BR" b="1" i="1" dirty="0"/>
              <a:t>retropropagação</a:t>
            </a:r>
            <a:r>
              <a:rPr lang="pt-BR" dirty="0"/>
              <a:t> em que há uma parte direta (</a:t>
            </a:r>
            <a:r>
              <a:rPr lang="pt-BR" b="1" i="1" dirty="0"/>
              <a:t>forward</a:t>
            </a:r>
            <a:r>
              <a:rPr lang="pt-BR" dirty="0"/>
              <a:t>) de apresentação de um exemplo e obtenção da resposta da rede e uma etapa de </a:t>
            </a:r>
            <a:r>
              <a:rPr lang="pt-BR" b="1" i="1" dirty="0"/>
              <a:t>retropropagação</a:t>
            </a:r>
            <a:r>
              <a:rPr lang="pt-BR" dirty="0"/>
              <a:t> em que se calculam as derivadas parciais necessárias</a:t>
            </a:r>
            <a:r>
              <a:rPr lang="pt-BR" dirty="0" smtClean="0"/>
              <a:t>.</a:t>
            </a:r>
            <a:endParaRPr lang="pt-BR" dirty="0"/>
          </a:p>
        </p:txBody>
      </p:sp>
    </p:spTree>
    <p:extLst>
      <p:ext uri="{BB962C8B-B14F-4D97-AF65-F5344CB8AC3E}">
        <p14:creationId xmlns:p14="http://schemas.microsoft.com/office/powerpoint/2010/main" val="4047335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77975"/>
          </a:xfrm>
        </p:spPr>
        <p:txBody>
          <a:bodyPr>
            <a:normAutofit fontScale="90000"/>
          </a:bodyPr>
          <a:lstStyle/>
          <a:p>
            <a:r>
              <a:rPr lang="pt-BR" dirty="0"/>
              <a:t>Algumas visões práticas de algoritmos de aprendizado - </a:t>
            </a:r>
            <a:r>
              <a:rPr lang="pt-BR" b="1" dirty="0"/>
              <a:t>Estimação: Online, Batch e Minibatch</a:t>
            </a:r>
            <a:endParaRPr lang="pt-BR"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2182822"/>
                <a:ext cx="10515600" cy="4351338"/>
              </a:xfrm>
            </p:spPr>
            <p:txBody>
              <a:bodyPr/>
              <a:lstStyle/>
              <a:p>
                <a:r>
                  <a:rPr lang="pt-BR" dirty="0"/>
                  <a:t>Vimos </a:t>
                </a:r>
                <a:r>
                  <a:rPr lang="pt-BR" dirty="0"/>
                  <a:t>também que se calcula o gradiente associado a cada </a:t>
                </a:r>
                <a:r>
                  <a:rPr lang="pt-BR" dirty="0" smtClean="0"/>
                  <a:t>dado de </a:t>
                </a:r>
                <a:r>
                  <a:rPr lang="pt-BR" dirty="0"/>
                  <a:t>entrada e que a combinação de todos esses </a:t>
                </a:r>
                <a:r>
                  <a:rPr lang="pt-BR" b="1" i="1" dirty="0"/>
                  <a:t>gradientes locais</a:t>
                </a:r>
                <a:r>
                  <a:rPr lang="pt-BR" dirty="0"/>
                  <a:t> leva ao gradiente estimado para o conjunto de dados inteiro.</a:t>
                </a:r>
              </a:p>
              <a:p>
                <a:pPr marL="0" indent="0" algn="ctr">
                  <a:buNone/>
                </a:pPr>
                <a14:m>
                  <m:oMathPara xmlns:m="http://schemas.openxmlformats.org/officeDocument/2006/math">
                    <m:oMathParaPr>
                      <m:jc m:val="centerGroup"/>
                    </m:oMathParaPr>
                    <m:oMath xmlns:m="http://schemas.openxmlformats.org/officeDocument/2006/math">
                      <m:f>
                        <m:fPr>
                          <m:ctrlPr>
                            <a:rPr lang="pt-BR" sz="2200" i="1">
                              <a:latin typeface="Cambria Math" panose="02040503050406030204" pitchFamily="18" charset="0"/>
                            </a:rPr>
                          </m:ctrlPr>
                        </m:fPr>
                        <m:num>
                          <m:r>
                            <a:rPr lang="pt-BR" sz="2200" i="1">
                              <a:latin typeface="Cambria Math" panose="02040503050406030204" pitchFamily="18" charset="0"/>
                            </a:rPr>
                            <m:t>𝜕</m:t>
                          </m:r>
                          <m:r>
                            <a:rPr lang="pt-BR" sz="2200" i="1">
                              <a:latin typeface="Cambria Math" panose="02040503050406030204" pitchFamily="18" charset="0"/>
                            </a:rPr>
                            <m:t>𝐽</m:t>
                          </m:r>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𝑤</m:t>
                              </m:r>
                            </m:e>
                            <m:sub>
                              <m:r>
                                <a:rPr lang="pt-BR" sz="2200" i="1">
                                  <a:latin typeface="Cambria Math" panose="02040503050406030204" pitchFamily="18" charset="0"/>
                                </a:rPr>
                                <m:t>𝑖</m:t>
                              </m:r>
                              <m:r>
                                <a:rPr lang="pt-BR" sz="2200" i="1">
                                  <a:latin typeface="Cambria Math" panose="02040503050406030204" pitchFamily="18" charset="0"/>
                                </a:rPr>
                                <m:t>,</m:t>
                              </m:r>
                              <m:r>
                                <a:rPr lang="pt-BR" sz="2200" i="1">
                                  <a:latin typeface="Cambria Math" panose="02040503050406030204" pitchFamily="18" charset="0"/>
                                </a:rPr>
                                <m:t>𝑗</m:t>
                              </m:r>
                            </m:sub>
                            <m:sup>
                              <m:r>
                                <a:rPr lang="pt-BR" sz="2200" i="1">
                                  <a:latin typeface="Cambria Math" panose="02040503050406030204" pitchFamily="18" charset="0"/>
                                </a:rPr>
                                <m:t>𝑚</m:t>
                              </m:r>
                            </m:sup>
                          </m:sSubSup>
                        </m:den>
                      </m:f>
                      <m:r>
                        <a:rPr lang="pt-BR" sz="2200" i="1">
                          <a:latin typeface="Cambria Math" panose="02040503050406030204" pitchFamily="18" charset="0"/>
                        </a:rPr>
                        <m:t>=</m:t>
                      </m:r>
                      <m:nary>
                        <m:naryPr>
                          <m:chr m:val="∑"/>
                          <m:ctrlPr>
                            <a:rPr lang="pt-BR" sz="2200" i="1">
                              <a:latin typeface="Cambria Math" panose="02040503050406030204" pitchFamily="18" charset="0"/>
                            </a:rPr>
                          </m:ctrlPr>
                        </m:naryPr>
                        <m:sub>
                          <m:r>
                            <m:rPr>
                              <m:brk m:alnAt="23"/>
                            </m:rPr>
                            <a:rPr lang="pt-BR" sz="2200" i="1">
                              <a:latin typeface="Cambria Math" panose="02040503050406030204" pitchFamily="18" charset="0"/>
                            </a:rPr>
                            <m:t>𝑛</m:t>
                          </m:r>
                          <m:r>
                            <a:rPr lang="pt-BR" sz="2200" i="1">
                              <a:latin typeface="Cambria Math" panose="02040503050406030204" pitchFamily="18" charset="0"/>
                            </a:rPr>
                            <m:t>=1</m:t>
                          </m:r>
                        </m:sub>
                        <m:sup>
                          <m:sSub>
                            <m:sSubPr>
                              <m:ctrlPr>
                                <a:rPr lang="pt-BR" sz="2200" i="1">
                                  <a:latin typeface="Cambria Math" panose="02040503050406030204" pitchFamily="18" charset="0"/>
                                </a:rPr>
                              </m:ctrlPr>
                            </m:sSubPr>
                            <m:e>
                              <m:r>
                                <a:rPr lang="pt-BR" sz="2200" i="1">
                                  <a:latin typeface="Cambria Math" panose="02040503050406030204" pitchFamily="18" charset="0"/>
                                </a:rPr>
                                <m:t>𝑁</m:t>
                              </m:r>
                            </m:e>
                            <m:sub>
                              <m:r>
                                <m:rPr>
                                  <m:sty m:val="p"/>
                                </m:rPr>
                                <a:rPr lang="pt-BR" sz="2200">
                                  <a:latin typeface="Cambria Math" panose="02040503050406030204" pitchFamily="18" charset="0"/>
                                </a:rPr>
                                <m:t>dados</m:t>
                              </m:r>
                            </m:sub>
                          </m:sSub>
                        </m:sup>
                        <m:e>
                          <m:nary>
                            <m:naryPr>
                              <m:chr m:val="∑"/>
                              <m:ctrlPr>
                                <a:rPr lang="pt-BR" sz="2200" i="1">
                                  <a:latin typeface="Cambria Math" panose="02040503050406030204" pitchFamily="18" charset="0"/>
                                </a:rPr>
                              </m:ctrlPr>
                            </m:naryPr>
                            <m:sub>
                              <m:r>
                                <m:rPr>
                                  <m:brk m:alnAt="23"/>
                                </m:rPr>
                                <a:rPr lang="pt-BR" sz="2200" i="1">
                                  <a:latin typeface="Cambria Math" panose="02040503050406030204" pitchFamily="18" charset="0"/>
                                </a:rPr>
                                <m:t>𝑗</m:t>
                              </m:r>
                              <m:r>
                                <a:rPr lang="pt-BR" sz="2200" i="1">
                                  <a:latin typeface="Cambria Math" panose="02040503050406030204" pitchFamily="18" charset="0"/>
                                </a:rPr>
                                <m:t>=1</m:t>
                              </m:r>
                            </m:sub>
                            <m:sup>
                              <m:sSub>
                                <m:sSubPr>
                                  <m:ctrlPr>
                                    <a:rPr lang="pt-BR" sz="2200" i="1">
                                      <a:latin typeface="Cambria Math" panose="02040503050406030204" pitchFamily="18" charset="0"/>
                                    </a:rPr>
                                  </m:ctrlPr>
                                </m:sSubPr>
                                <m:e>
                                  <m:r>
                                    <a:rPr lang="pt-BR" sz="2200" i="1">
                                      <a:latin typeface="Cambria Math" panose="02040503050406030204" pitchFamily="18" charset="0"/>
                                    </a:rPr>
                                    <m:t>𝑁</m:t>
                                  </m:r>
                                </m:e>
                                <m:sub>
                                  <m:r>
                                    <a:rPr lang="pt-BR" sz="2200" i="1">
                                      <a:latin typeface="Cambria Math" panose="02040503050406030204" pitchFamily="18" charset="0"/>
                                    </a:rPr>
                                    <m:t>𝑀</m:t>
                                  </m:r>
                                </m:sub>
                              </m:sSub>
                            </m:sup>
                            <m:e>
                              <m:f>
                                <m:fPr>
                                  <m:ctrlPr>
                                    <a:rPr lang="pt-BR" sz="2200" i="1">
                                      <a:latin typeface="Cambria Math" panose="02040503050406030204" pitchFamily="18" charset="0"/>
                                    </a:rPr>
                                  </m:ctrlPr>
                                </m:fPr>
                                <m:num>
                                  <m:sSubSup>
                                    <m:sSubSupPr>
                                      <m:ctrlPr>
                                        <a:rPr lang="pt-BR" sz="2200" i="1">
                                          <a:latin typeface="Cambria Math" panose="02040503050406030204" pitchFamily="18" charset="0"/>
                                        </a:rPr>
                                      </m:ctrlPr>
                                    </m:sSubSupPr>
                                    <m:e>
                                      <m:r>
                                        <a:rPr lang="pt-BR" sz="2200" i="1">
                                          <a:latin typeface="Cambria Math" panose="02040503050406030204" pitchFamily="18" charset="0"/>
                                        </a:rPr>
                                        <m:t>𝜕</m:t>
                                      </m:r>
                                      <m:r>
                                        <a:rPr lang="pt-BR" sz="2200" i="1">
                                          <a:latin typeface="Cambria Math" panose="02040503050406030204" pitchFamily="18" charset="0"/>
                                        </a:rPr>
                                        <m:t>𝑒</m:t>
                                      </m:r>
                                    </m:e>
                                    <m:sub>
                                      <m:r>
                                        <a:rPr lang="pt-BR" sz="2200" i="1">
                                          <a:latin typeface="Cambria Math" panose="02040503050406030204" pitchFamily="18" charset="0"/>
                                        </a:rPr>
                                        <m:t>𝑗</m:t>
                                      </m:r>
                                    </m:sub>
                                    <m:sup>
                                      <m:r>
                                        <a:rPr lang="pt-BR" sz="2200" i="1">
                                          <a:latin typeface="Cambria Math" panose="02040503050406030204" pitchFamily="18" charset="0"/>
                                        </a:rPr>
                                        <m:t>2</m:t>
                                      </m:r>
                                    </m:sup>
                                  </m:sSubSup>
                                  <m:d>
                                    <m:dPr>
                                      <m:ctrlPr>
                                        <a:rPr lang="pt-BR" sz="2200" i="1">
                                          <a:latin typeface="Cambria Math" panose="02040503050406030204" pitchFamily="18" charset="0"/>
                                        </a:rPr>
                                      </m:ctrlPr>
                                    </m:dPr>
                                    <m:e>
                                      <m:r>
                                        <a:rPr lang="pt-BR" sz="2200" i="1">
                                          <a:latin typeface="Cambria Math" panose="02040503050406030204" pitchFamily="18" charset="0"/>
                                        </a:rPr>
                                        <m:t>𝑛</m:t>
                                      </m:r>
                                    </m:e>
                                  </m:d>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𝑤</m:t>
                                      </m:r>
                                    </m:e>
                                    <m:sub>
                                      <m:r>
                                        <a:rPr lang="pt-BR" sz="2200" i="1">
                                          <a:latin typeface="Cambria Math" panose="02040503050406030204" pitchFamily="18" charset="0"/>
                                        </a:rPr>
                                        <m:t>𝑖</m:t>
                                      </m:r>
                                      <m:r>
                                        <a:rPr lang="pt-BR" sz="2200" i="1">
                                          <a:latin typeface="Cambria Math" panose="02040503050406030204" pitchFamily="18" charset="0"/>
                                        </a:rPr>
                                        <m:t>,</m:t>
                                      </m:r>
                                      <m:r>
                                        <a:rPr lang="pt-BR" sz="2200" i="1">
                                          <a:latin typeface="Cambria Math" panose="02040503050406030204" pitchFamily="18" charset="0"/>
                                        </a:rPr>
                                        <m:t>𝑗</m:t>
                                      </m:r>
                                    </m:sub>
                                    <m:sup>
                                      <m:r>
                                        <a:rPr lang="pt-BR" sz="2200" i="1">
                                          <a:latin typeface="Cambria Math" panose="02040503050406030204" pitchFamily="18" charset="0"/>
                                        </a:rPr>
                                        <m:t>𝑚</m:t>
                                      </m:r>
                                    </m:sup>
                                  </m:sSubSup>
                                </m:den>
                              </m:f>
                            </m:e>
                          </m:nary>
                        </m:e>
                      </m:nary>
                    </m:oMath>
                  </m:oMathPara>
                </a14:m>
                <a:endParaRPr lang="pt-BR" sz="2200" dirty="0"/>
              </a:p>
              <a:p>
                <a:r>
                  <a:rPr lang="pt-BR" dirty="0"/>
                  <a:t>No entanto, surge aqui um questionamento interessante: o que é melhor, usar o gradiente local e já dar um passo de otimização ou reunir o gradiente completo e então dar um passo único e mais preciso?</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2182822"/>
                <a:ext cx="10515600" cy="4351338"/>
              </a:xfrm>
              <a:blipFill rotWithShape="0">
                <a:blip r:embed="rId2"/>
                <a:stretch>
                  <a:fillRect l="-1043" t="-2241" r="-522"/>
                </a:stretch>
              </a:blipFill>
            </p:spPr>
            <p:txBody>
              <a:bodyPr/>
              <a:lstStyle/>
              <a:p>
                <a:r>
                  <a:rPr lang="pt-BR">
                    <a:noFill/>
                  </a:rPr>
                  <a:t> </a:t>
                </a:r>
              </a:p>
            </p:txBody>
          </p:sp>
        </mc:Fallback>
      </mc:AlternateContent>
    </p:spTree>
    <p:extLst>
      <p:ext uri="{BB962C8B-B14F-4D97-AF65-F5344CB8AC3E}">
        <p14:creationId xmlns:p14="http://schemas.microsoft.com/office/powerpoint/2010/main" val="4105770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39818" cy="1325563"/>
          </a:xfrm>
        </p:spPr>
        <p:txBody>
          <a:bodyPr>
            <a:normAutofit fontScale="90000"/>
          </a:bodyPr>
          <a:lstStyle/>
          <a:p>
            <a:r>
              <a:rPr lang="pt-BR" dirty="0"/>
              <a:t>Algumas visões práticas de algoritmos de aprendizado - </a:t>
            </a:r>
            <a:r>
              <a:rPr lang="pt-BR" b="1" dirty="0"/>
              <a:t>Estimação: Online, Batch e Minibatch</a:t>
            </a:r>
            <a:endParaRPr lang="pt-BR" dirty="0"/>
          </a:p>
        </p:txBody>
      </p:sp>
      <p:sp>
        <p:nvSpPr>
          <p:cNvPr id="3" name="Content Placeholder 2"/>
          <p:cNvSpPr>
            <a:spLocks noGrp="1"/>
          </p:cNvSpPr>
          <p:nvPr>
            <p:ph idx="1"/>
          </p:nvPr>
        </p:nvSpPr>
        <p:spPr>
          <a:xfrm>
            <a:off x="838200" y="1825625"/>
            <a:ext cx="10515600" cy="1913862"/>
          </a:xfrm>
        </p:spPr>
        <p:txBody>
          <a:bodyPr>
            <a:normAutofit fontScale="92500" lnSpcReduction="20000"/>
          </a:bodyPr>
          <a:lstStyle/>
          <a:p>
            <a:r>
              <a:rPr lang="pt-BR" dirty="0"/>
              <a:t>Nesse questionamento, existem duas abordagens: o cálculo </a:t>
            </a:r>
            <a:r>
              <a:rPr lang="pt-BR" b="1" i="1" dirty="0"/>
              <a:t>online</a:t>
            </a:r>
            <a:r>
              <a:rPr lang="pt-BR" dirty="0"/>
              <a:t> do gradiente (exemplo-a-exemplo) e o cálculo em batelada (</a:t>
            </a:r>
            <a:r>
              <a:rPr lang="pt-BR" b="1" i="1" dirty="0"/>
              <a:t>batch</a:t>
            </a:r>
            <a:r>
              <a:rPr lang="pt-BR" dirty="0"/>
              <a:t>) do gradiente. </a:t>
            </a:r>
          </a:p>
          <a:p>
            <a:r>
              <a:rPr lang="pt-BR" dirty="0"/>
              <a:t>Vejamos inicialmente a noção geral de </a:t>
            </a:r>
            <a:r>
              <a:rPr lang="pt-BR" b="1" i="1" dirty="0"/>
              <a:t>adaptação dos pesos sinápticos </a:t>
            </a:r>
            <a:r>
              <a:rPr lang="pt-BR" dirty="0"/>
              <a:t>com cálculo </a:t>
            </a:r>
            <a:r>
              <a:rPr lang="pt-BR" b="1" i="1" dirty="0"/>
              <a:t>online </a:t>
            </a:r>
            <a:r>
              <a:rPr lang="pt-BR" dirty="0"/>
              <a:t>do gradiente, como expressa o seguinte algoritmo, um método clássico de </a:t>
            </a:r>
            <a:r>
              <a:rPr lang="pt-BR" b="1" i="1" dirty="0"/>
              <a:t>primeira ordem</a:t>
            </a:r>
            <a:r>
              <a:rPr lang="pt-BR" dirty="0"/>
              <a:t>.</a:t>
            </a:r>
          </a:p>
        </p:txBody>
      </p:sp>
      <mc:AlternateContent xmlns:mc="http://schemas.openxmlformats.org/markup-compatibility/2006">
        <mc:Choice xmlns:a14="http://schemas.microsoft.com/office/drawing/2010/main" Requires="a14">
          <p:sp>
            <p:nvSpPr>
              <p:cNvPr id="5" name="TextBox 4"/>
              <p:cNvSpPr txBox="1"/>
              <p:nvPr/>
            </p:nvSpPr>
            <p:spPr>
              <a:xfrm>
                <a:off x="1760561" y="3739487"/>
                <a:ext cx="8670878" cy="3004925"/>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Ø"/>
                </a:pPr>
                <a:r>
                  <a:rPr lang="pt-BR" dirty="0" smtClean="0"/>
                  <a:t>Defina valores iniciais para o vetor de pesos </a:t>
                </a:r>
                <a14:m>
                  <m:oMath xmlns:m="http://schemas.openxmlformats.org/officeDocument/2006/math">
                    <m:r>
                      <a:rPr lang="pt-BR" b="1" i="1">
                        <a:latin typeface="Cambria Math" panose="02040503050406030204" pitchFamily="18" charset="0"/>
                      </a:rPr>
                      <m:t>𝒘</m:t>
                    </m:r>
                  </m:oMath>
                </a14:m>
                <a:r>
                  <a:rPr lang="pt-BR" dirty="0"/>
                  <a:t> e um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pequeno. </a:t>
                </a:r>
              </a:p>
              <a:p>
                <a:pPr marL="285750" indent="-285750">
                  <a:buFont typeface="Wingdings" panose="05000000000000000000" pitchFamily="2" charset="2"/>
                  <a:buChar char="Ø"/>
                </a:pPr>
                <a:r>
                  <a:rPr lang="pt-BR" dirty="0"/>
                  <a:t>Faça </a:t>
                </a:r>
                <a14:m>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=0</m:t>
                    </m:r>
                  </m:oMath>
                </a14:m>
                <a:r>
                  <a:rPr lang="pt-BR" dirty="0"/>
                  <a:t>,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=0</m:t>
                    </m:r>
                  </m:oMath>
                </a14:m>
                <a:r>
                  <a:rPr lang="pt-BR" dirty="0"/>
                  <a:t> e calcule </a:t>
                </a:r>
                <a14:m>
                  <m:oMath xmlns:m="http://schemas.openxmlformats.org/officeDocument/2006/math">
                    <m:r>
                      <a:rPr lang="pt-BR" b="0" i="1" smtClean="0">
                        <a:latin typeface="Cambria Math" panose="02040503050406030204" pitchFamily="18" charset="0"/>
                      </a:rPr>
                      <m:t>𝐽</m:t>
                    </m:r>
                    <m:d>
                      <m:dPr>
                        <m:ctrlPr>
                          <a:rPr lang="pt-BR" b="0" i="1" smtClean="0">
                            <a:latin typeface="Cambria Math" panose="02040503050406030204" pitchFamily="18" charset="0"/>
                          </a:rPr>
                        </m:ctrlPr>
                      </m:dPr>
                      <m:e>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a:p>
                <a:pPr marL="285750" indent="-285750">
                  <a:buFont typeface="Wingdings" panose="05000000000000000000" pitchFamily="2" charset="2"/>
                  <a:buChar char="Ø"/>
                </a:pPr>
                <a:r>
                  <a:rPr lang="pt-BR" dirty="0"/>
                  <a:t>Enquanto o critério de parada não for atendido, faça: </a:t>
                </a:r>
              </a:p>
              <a:p>
                <a:pPr marL="742950" lvl="1" indent="-285750">
                  <a:buFont typeface="Courier New" panose="02070309020205020404" pitchFamily="49" charset="0"/>
                  <a:buChar char="o"/>
                </a:pPr>
                <a:r>
                  <a:rPr lang="pt-BR" dirty="0"/>
                  <a:t>Ordene aleatoriamente os exemplos de entrada/saída.</a:t>
                </a:r>
              </a:p>
              <a:p>
                <a:pPr marL="742950" lvl="1" indent="-285750">
                  <a:buFont typeface="Courier New" panose="02070309020205020404" pitchFamily="49" charset="0"/>
                  <a:buChar char="o"/>
                </a:pPr>
                <a:r>
                  <a:rPr lang="pt-BR" dirty="0"/>
                  <a:t>Para </a:t>
                </a:r>
                <a14:m>
                  <m:oMath xmlns:m="http://schemas.openxmlformats.org/officeDocument/2006/math">
                    <m:r>
                      <a:rPr lang="pt-BR" b="0" i="1" smtClean="0">
                        <a:latin typeface="Cambria Math" panose="02040503050406030204" pitchFamily="18" charset="0"/>
                      </a:rPr>
                      <m:t>𝑙</m:t>
                    </m:r>
                  </m:oMath>
                </a14:m>
                <a:r>
                  <a:rPr lang="pt-BR" dirty="0"/>
                  <a:t> variando de 1 até </a:t>
                </a:r>
                <a14:m>
                  <m:oMath xmlns:m="http://schemas.openxmlformats.org/officeDocument/2006/math">
                    <m:r>
                      <a:rPr lang="pt-BR" b="0" i="1" smtClean="0">
                        <a:latin typeface="Cambria Math" panose="02040503050406030204" pitchFamily="18" charset="0"/>
                      </a:rPr>
                      <m:t>𝑁</m:t>
                    </m:r>
                  </m:oMath>
                </a14:m>
                <a:r>
                  <a:rPr lang="pt-BR" dirty="0"/>
                  <a:t>, faça: </a:t>
                </a:r>
              </a:p>
              <a:p>
                <a:pPr marL="1200150" lvl="2" indent="-285750">
                  <a:buFont typeface="Wingdings" panose="05000000000000000000" pitchFamily="2" charset="2"/>
                  <a:buChar char="§"/>
                </a:pPr>
                <a:r>
                  <a:rPr lang="pt-BR" dirty="0"/>
                  <a:t>Apresente o exemplo </a:t>
                </a:r>
                <a14:m>
                  <m:oMath xmlns:m="http://schemas.openxmlformats.org/officeDocument/2006/math">
                    <m:r>
                      <a:rPr lang="pt-BR" i="1">
                        <a:latin typeface="Cambria Math" panose="02040503050406030204" pitchFamily="18" charset="0"/>
                      </a:rPr>
                      <m:t>𝑙</m:t>
                    </m:r>
                    <m:r>
                      <a:rPr lang="pt-BR" i="1">
                        <a:latin typeface="Cambria Math" panose="02040503050406030204" pitchFamily="18" charset="0"/>
                      </a:rPr>
                      <m:t> </m:t>
                    </m:r>
                  </m:oMath>
                </a14:m>
                <a:r>
                  <a:rPr lang="pt-BR" dirty="0"/>
                  <a:t>de entrada à rede.</a:t>
                </a:r>
              </a:p>
              <a:p>
                <a:pPr marL="1200150" lvl="2" indent="-285750">
                  <a:buFont typeface="Wingdings" panose="05000000000000000000" pitchFamily="2" charset="2"/>
                  <a:buChar char="§"/>
                </a:pPr>
                <a:r>
                  <a:rPr lang="pt-BR" dirty="0"/>
                  <a:t>Calcule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𝑡</m:t>
                            </m:r>
                          </m:e>
                        </m:d>
                      </m:e>
                    </m:d>
                  </m:oMath>
                </a14:m>
                <a:r>
                  <a:rPr lang="pt-BR" dirty="0"/>
                  <a:t> e </a:t>
                </a:r>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𝑡</m:t>
                            </m:r>
                          </m:e>
                        </m:d>
                      </m:e>
                    </m:d>
                  </m:oMath>
                </a14:m>
                <a:r>
                  <a:rPr lang="pt-BR" dirty="0"/>
                  <a:t>.</a:t>
                </a:r>
              </a:p>
              <a:p>
                <a:pPr marL="1200150" lvl="2" indent="-285750">
                  <a:buFont typeface="Wingdings" panose="05000000000000000000" pitchFamily="2" charset="2"/>
                  <a:buChar char="§"/>
                </a:pPr>
                <a14:m>
                  <m:oMath xmlns:m="http://schemas.openxmlformats.org/officeDocument/2006/math">
                    <m:r>
                      <a:rPr lang="pt-BR" b="1" i="1">
                        <a:latin typeface="Cambria Math" panose="02040503050406030204" pitchFamily="18" charset="0"/>
                      </a:rPr>
                      <m:t>𝒘</m:t>
                    </m:r>
                    <m:d>
                      <m:dPr>
                        <m:ctrlPr>
                          <a:rPr lang="pt-BR" i="1" smtClean="0">
                            <a:latin typeface="Cambria Math" panose="02040503050406030204" pitchFamily="18" charset="0"/>
                          </a:rPr>
                        </m:ctrlPr>
                      </m:dPr>
                      <m:e>
                        <m:r>
                          <a:rPr lang="pt-BR" b="0" i="1" smtClean="0">
                            <a:latin typeface="Cambria Math" panose="02040503050406030204" pitchFamily="18" charset="0"/>
                          </a:rPr>
                          <m:t>𝑡</m:t>
                        </m:r>
                        <m:r>
                          <a:rPr lang="pt-BR" i="1">
                            <a:latin typeface="Cambria Math" panose="02040503050406030204" pitchFamily="18" charset="0"/>
                          </a:rPr>
                          <m:t>+1</m:t>
                        </m:r>
                      </m:e>
                    </m:d>
                    <m:r>
                      <a:rPr lang="pt-BR" b="1" i="1" smtClean="0">
                        <a:latin typeface="Cambria Math" panose="02040503050406030204" pitchFamily="18" charset="0"/>
                      </a:rPr>
                      <m:t>=</m:t>
                    </m:r>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𝑡</m:t>
                        </m:r>
                      </m:e>
                    </m:d>
                    <m:r>
                      <a:rPr lang="pt-BR" b="1"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𝑡</m:t>
                            </m:r>
                          </m:e>
                        </m:d>
                      </m:e>
                    </m:d>
                  </m:oMath>
                </a14:m>
                <a:r>
                  <a:rPr lang="pt-BR" dirty="0"/>
                  <a:t>;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+1</m:t>
                    </m:r>
                  </m:oMath>
                </a14:m>
                <a:r>
                  <a:rPr lang="pt-BR" dirty="0"/>
                  <a:t>.</a:t>
                </a:r>
              </a:p>
              <a:p>
                <a:pPr marL="742950" lvl="1" indent="-285750">
                  <a:buFont typeface="Courier New" panose="02070309020205020404" pitchFamily="49" charset="0"/>
                  <a:buChar char="o"/>
                </a:pPr>
                <a14:m>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m:t>
                    </m:r>
                    <m:r>
                      <a:rPr lang="pt-BR" b="0" i="1" smtClean="0">
                        <a:latin typeface="Cambria Math" panose="02040503050406030204" pitchFamily="18" charset="0"/>
                      </a:rPr>
                      <m:t>𝑘</m:t>
                    </m:r>
                    <m:r>
                      <a:rPr lang="pt-BR" b="0" i="1" smtClean="0">
                        <a:latin typeface="Cambria Math" panose="02040503050406030204" pitchFamily="18" charset="0"/>
                      </a:rPr>
                      <m:t>+1</m:t>
                    </m:r>
                  </m:oMath>
                </a14:m>
                <a:r>
                  <a:rPr lang="pt-BR" dirty="0"/>
                  <a:t>.</a:t>
                </a:r>
              </a:p>
              <a:p>
                <a:pPr marL="742950" lvl="1" indent="-285750">
                  <a:buFont typeface="Courier New" panose="02070309020205020404" pitchFamily="49" charset="0"/>
                  <a:buChar char="o"/>
                </a:pPr>
                <a:r>
                  <a:rPr lang="pt-BR" dirty="0"/>
                  <a:t>Calcule </a:t>
                </a:r>
                <a14:m>
                  <m:oMath xmlns:m="http://schemas.openxmlformats.org/officeDocument/2006/math">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p:txBody>
          </p:sp>
        </mc:Choice>
        <mc:Fallback>
          <p:sp>
            <p:nvSpPr>
              <p:cNvPr id="5" name="TextBox 4"/>
              <p:cNvSpPr txBox="1">
                <a:spLocks noRot="1" noChangeAspect="1" noMove="1" noResize="1" noEditPoints="1" noAdjustHandles="1" noChangeArrowheads="1" noChangeShapeType="1" noTextEdit="1"/>
              </p:cNvSpPr>
              <p:nvPr/>
            </p:nvSpPr>
            <p:spPr>
              <a:xfrm>
                <a:off x="1760561" y="3739487"/>
                <a:ext cx="8670878" cy="3004925"/>
              </a:xfrm>
              <a:prstGeom prst="rect">
                <a:avLst/>
              </a:prstGeom>
              <a:blipFill rotWithShape="0">
                <a:blip r:embed="rId2"/>
                <a:stretch>
                  <a:fillRect l="-421" t="-808" r="-843" b="-1616"/>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2831127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4284" cy="1325563"/>
          </a:xfrm>
        </p:spPr>
        <p:txBody>
          <a:bodyPr>
            <a:normAutofit fontScale="90000"/>
          </a:bodyPr>
          <a:lstStyle/>
          <a:p>
            <a:r>
              <a:rPr lang="pt-BR" dirty="0"/>
              <a:t>Algumas visões práticas de algoritmos de aprendizado - </a:t>
            </a:r>
            <a:r>
              <a:rPr lang="pt-BR" b="1" dirty="0"/>
              <a:t>Estimação: Online, Batch e Minibatch</a:t>
            </a:r>
            <a:endParaRPr lang="pt-BR" dirty="0"/>
          </a:p>
        </p:txBody>
      </p:sp>
      <p:sp>
        <p:nvSpPr>
          <p:cNvPr id="3" name="Content Placeholder 2"/>
          <p:cNvSpPr>
            <a:spLocks noGrp="1"/>
          </p:cNvSpPr>
          <p:nvPr>
            <p:ph idx="1"/>
          </p:nvPr>
        </p:nvSpPr>
        <p:spPr>
          <a:xfrm>
            <a:off x="838200" y="1825625"/>
            <a:ext cx="11158182" cy="1709145"/>
          </a:xfrm>
        </p:spPr>
        <p:txBody>
          <a:bodyPr>
            <a:normAutofit fontScale="92500" lnSpcReduction="20000"/>
          </a:bodyPr>
          <a:lstStyle/>
          <a:p>
            <a:r>
              <a:rPr lang="pt-BR" dirty="0"/>
              <a:t>O outro extremo seria utilizar todo o conjunto de dados para estimar o gradiente antes de dar o passo do processo iterativo de aprendizagem. </a:t>
            </a:r>
          </a:p>
          <a:p>
            <a:r>
              <a:rPr lang="pt-BR" dirty="0"/>
              <a:t>Essa é a ideia por trás da abordagem em </a:t>
            </a:r>
            <a:r>
              <a:rPr lang="pt-BR" b="1" i="1" dirty="0"/>
              <a:t>batelada</a:t>
            </a:r>
            <a:r>
              <a:rPr lang="pt-BR" dirty="0"/>
              <a:t> (</a:t>
            </a:r>
            <a:r>
              <a:rPr lang="pt-BR" b="1" i="1" dirty="0"/>
              <a:t>batch</a:t>
            </a:r>
            <a:r>
              <a:rPr lang="pt-BR" dirty="0"/>
              <a:t>). O algoritmo abaixo ilustra a operação correspondente (novamente considerando uma metodologia de </a:t>
            </a:r>
            <a:r>
              <a:rPr lang="pt-BR" b="1" i="1" dirty="0"/>
              <a:t>primeira ordem</a:t>
            </a:r>
            <a:r>
              <a:rPr lang="pt-BR" dirty="0"/>
              <a:t>).</a:t>
            </a:r>
          </a:p>
        </p:txBody>
      </p:sp>
      <mc:AlternateContent xmlns:mc="http://schemas.openxmlformats.org/markup-compatibility/2006">
        <mc:Choice xmlns:a14="http://schemas.microsoft.com/office/drawing/2010/main" Requires="a14">
          <p:sp>
            <p:nvSpPr>
              <p:cNvPr id="4" name="TextBox 3"/>
              <p:cNvSpPr txBox="1"/>
              <p:nvPr/>
            </p:nvSpPr>
            <p:spPr>
              <a:xfrm>
                <a:off x="1924903" y="3587820"/>
                <a:ext cx="8670878" cy="2784417"/>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Ø"/>
                </a:pPr>
                <a:r>
                  <a:rPr lang="pt-BR" dirty="0" smtClean="0"/>
                  <a:t>Defina valores iniciais para o vetor de pesos </a:t>
                </a:r>
                <a14:m>
                  <m:oMath xmlns:m="http://schemas.openxmlformats.org/officeDocument/2006/math">
                    <m:r>
                      <a:rPr lang="pt-BR" b="1" i="1">
                        <a:latin typeface="Cambria Math" panose="02040503050406030204" pitchFamily="18" charset="0"/>
                      </a:rPr>
                      <m:t>𝒘</m:t>
                    </m:r>
                  </m:oMath>
                </a14:m>
                <a:r>
                  <a:rPr lang="pt-BR" dirty="0"/>
                  <a:t> e um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pequeno. </a:t>
                </a:r>
              </a:p>
              <a:p>
                <a:pPr marL="285750" indent="-285750">
                  <a:buFont typeface="Wingdings" panose="05000000000000000000" pitchFamily="2" charset="2"/>
                  <a:buChar char="Ø"/>
                </a:pPr>
                <a:r>
                  <a:rPr lang="pt-BR" dirty="0"/>
                  <a:t>Faça </a:t>
                </a:r>
                <a14:m>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=0</m:t>
                    </m:r>
                  </m:oMath>
                </a14:m>
                <a:r>
                  <a:rPr lang="pt-BR" dirty="0"/>
                  <a:t> e calcule </a:t>
                </a:r>
                <a14:m>
                  <m:oMath xmlns:m="http://schemas.openxmlformats.org/officeDocument/2006/math">
                    <m:r>
                      <a:rPr lang="pt-BR" b="0" i="1" smtClean="0">
                        <a:latin typeface="Cambria Math" panose="02040503050406030204" pitchFamily="18" charset="0"/>
                      </a:rPr>
                      <m:t>𝐽</m:t>
                    </m:r>
                    <m:d>
                      <m:dPr>
                        <m:ctrlPr>
                          <a:rPr lang="pt-BR" b="0" i="1" smtClean="0">
                            <a:latin typeface="Cambria Math" panose="02040503050406030204" pitchFamily="18" charset="0"/>
                          </a:rPr>
                        </m:ctrlPr>
                      </m:dPr>
                      <m:e>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a:p>
                <a:pPr marL="285750" indent="-285750">
                  <a:buFont typeface="Wingdings" panose="05000000000000000000" pitchFamily="2" charset="2"/>
                  <a:buChar char="Ø"/>
                </a:pPr>
                <a:r>
                  <a:rPr lang="pt-BR" dirty="0"/>
                  <a:t>Enquanto o critério de parada não for atendido, faça: </a:t>
                </a:r>
              </a:p>
              <a:p>
                <a:pPr marL="742950" lvl="1" indent="-285750">
                  <a:buFont typeface="Courier New" panose="02070309020205020404" pitchFamily="49" charset="0"/>
                  <a:buChar char="o"/>
                </a:pPr>
                <a:r>
                  <a:rPr lang="pt-BR" dirty="0"/>
                  <a:t>Para </a:t>
                </a:r>
                <a14:m>
                  <m:oMath xmlns:m="http://schemas.openxmlformats.org/officeDocument/2006/math">
                    <m:r>
                      <a:rPr lang="pt-BR" b="0" i="1" smtClean="0">
                        <a:latin typeface="Cambria Math" panose="02040503050406030204" pitchFamily="18" charset="0"/>
                      </a:rPr>
                      <m:t>𝑙</m:t>
                    </m:r>
                  </m:oMath>
                </a14:m>
                <a:r>
                  <a:rPr lang="pt-BR" dirty="0"/>
                  <a:t> variando de 1 até </a:t>
                </a:r>
                <a14:m>
                  <m:oMath xmlns:m="http://schemas.openxmlformats.org/officeDocument/2006/math">
                    <m:r>
                      <a:rPr lang="pt-BR" b="0" i="1" smtClean="0">
                        <a:latin typeface="Cambria Math" panose="02040503050406030204" pitchFamily="18" charset="0"/>
                      </a:rPr>
                      <m:t>𝑁</m:t>
                    </m:r>
                  </m:oMath>
                </a14:m>
                <a:r>
                  <a:rPr lang="pt-BR" dirty="0"/>
                  <a:t>, faça: </a:t>
                </a:r>
              </a:p>
              <a:p>
                <a:pPr marL="1200150" lvl="2" indent="-285750">
                  <a:buFont typeface="Wingdings" panose="05000000000000000000" pitchFamily="2" charset="2"/>
                  <a:buChar char="§"/>
                </a:pPr>
                <a:r>
                  <a:rPr lang="pt-BR" dirty="0"/>
                  <a:t>Apresente o exemplo </a:t>
                </a:r>
                <a14:m>
                  <m:oMath xmlns:m="http://schemas.openxmlformats.org/officeDocument/2006/math">
                    <m:r>
                      <a:rPr lang="pt-BR" i="1">
                        <a:latin typeface="Cambria Math" panose="02040503050406030204" pitchFamily="18" charset="0"/>
                      </a:rPr>
                      <m:t>𝑙</m:t>
                    </m:r>
                    <m:r>
                      <a:rPr lang="pt-BR" i="1">
                        <a:latin typeface="Cambria Math" panose="02040503050406030204" pitchFamily="18" charset="0"/>
                      </a:rPr>
                      <m:t> </m:t>
                    </m:r>
                  </m:oMath>
                </a14:m>
                <a:r>
                  <a:rPr lang="pt-BR" dirty="0"/>
                  <a:t>de entrada à rede.</a:t>
                </a:r>
              </a:p>
              <a:p>
                <a:pPr marL="1200150" lvl="2" indent="-285750">
                  <a:buFont typeface="Wingdings" panose="05000000000000000000" pitchFamily="2" charset="2"/>
                  <a:buChar char="§"/>
                </a:pPr>
                <a:r>
                  <a:rPr lang="pt-BR" dirty="0"/>
                  <a:t>Calcule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e>
                    </m:d>
                  </m:oMath>
                </a14:m>
                <a:r>
                  <a:rPr lang="pt-BR" dirty="0"/>
                  <a:t> e </a:t>
                </a:r>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a:p>
                <a:pPr marL="742950" lvl="1" indent="-285750">
                  <a:buFont typeface="Courier New" panose="02070309020205020404" pitchFamily="49" charset="0"/>
                  <a:buChar char="o"/>
                </a:pPr>
                <a14:m>
                  <m:oMath xmlns:m="http://schemas.openxmlformats.org/officeDocument/2006/math">
                    <m:r>
                      <a:rPr lang="pt-BR" b="1" i="1">
                        <a:latin typeface="Cambria Math" panose="02040503050406030204" pitchFamily="18" charset="0"/>
                      </a:rPr>
                      <m:t>𝒘</m:t>
                    </m:r>
                    <m:d>
                      <m:dPr>
                        <m:ctrlPr>
                          <a:rPr lang="pt-BR" i="1">
                            <a:latin typeface="Cambria Math" panose="02040503050406030204" pitchFamily="18" charset="0"/>
                          </a:rPr>
                        </m:ctrlPr>
                      </m:dPr>
                      <m:e>
                        <m:r>
                          <a:rPr lang="pt-BR" b="0" i="1" smtClean="0">
                            <a:latin typeface="Cambria Math" panose="02040503050406030204" pitchFamily="18" charset="0"/>
                          </a:rPr>
                          <m:t>𝑘</m:t>
                        </m:r>
                        <m:r>
                          <a:rPr lang="pt-BR" i="1">
                            <a:latin typeface="Cambria Math" panose="02040503050406030204" pitchFamily="18" charset="0"/>
                          </a:rPr>
                          <m:t>+1</m:t>
                        </m:r>
                      </m:e>
                    </m:d>
                    <m:r>
                      <a:rPr lang="pt-BR" b="1" i="1">
                        <a:latin typeface="Cambria Math" panose="02040503050406030204" pitchFamily="18" charset="0"/>
                      </a:rPr>
                      <m:t>=</m:t>
                    </m:r>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r>
                      <a:rPr lang="pt-BR" b="1" i="1">
                        <a:latin typeface="Cambria Math" panose="02040503050406030204" pitchFamily="18" charset="0"/>
                      </a:rPr>
                      <m:t>−</m:t>
                    </m:r>
                    <m:f>
                      <m:fPr>
                        <m:ctrlPr>
                          <a:rPr lang="pt-BR" b="1" i="1" smtClean="0">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𝛼</m:t>
                        </m:r>
                      </m:num>
                      <m:den>
                        <m:r>
                          <a:rPr lang="pt-BR" b="0" i="1" smtClean="0">
                            <a:latin typeface="Cambria Math" panose="02040503050406030204" pitchFamily="18" charset="0"/>
                          </a:rPr>
                          <m:t>𝑁</m:t>
                        </m:r>
                      </m:den>
                    </m:f>
                    <m:nary>
                      <m:naryPr>
                        <m:chr m:val="∑"/>
                        <m:ctrlPr>
                          <a:rPr lang="pt-BR" b="1" i="1" smtClean="0">
                            <a:latin typeface="Cambria Math" panose="02040503050406030204" pitchFamily="18" charset="0"/>
                          </a:rPr>
                        </m:ctrlPr>
                      </m:naryPr>
                      <m:sub>
                        <m:r>
                          <m:rPr>
                            <m:brk m:alnAt="23"/>
                          </m:rPr>
                          <a:rPr lang="pt-BR" b="0" i="1" smtClean="0">
                            <a:latin typeface="Cambria Math" panose="02040503050406030204" pitchFamily="18" charset="0"/>
                          </a:rPr>
                          <m:t>𝑙</m:t>
                        </m:r>
                        <m:r>
                          <a:rPr lang="pt-BR" b="0" i="1" smtClean="0">
                            <a:latin typeface="Cambria Math" panose="02040503050406030204" pitchFamily="18" charset="0"/>
                          </a:rPr>
                          <m:t>=1</m:t>
                        </m:r>
                      </m:sub>
                      <m:sup>
                        <m:r>
                          <a:rPr lang="pt-BR" b="0" i="1" smtClean="0">
                            <a:latin typeface="Cambria Math" panose="02040503050406030204" pitchFamily="18" charset="0"/>
                          </a:rPr>
                          <m:t>𝑁</m:t>
                        </m:r>
                      </m:sup>
                      <m:e>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e>
                        </m:d>
                      </m:e>
                    </m:nary>
                    <m:r>
                      <a:rPr lang="pt-BR" b="0" i="0" smtClean="0">
                        <a:latin typeface="Cambria Math" panose="02040503050406030204" pitchFamily="18" charset="0"/>
                      </a:rPr>
                      <m:t>.</m:t>
                    </m:r>
                  </m:oMath>
                </a14:m>
                <a:endParaRPr lang="pt-BR" b="0" i="0" dirty="0">
                  <a:latin typeface="Cambria Math" panose="02040503050406030204" pitchFamily="18" charset="0"/>
                </a:endParaRPr>
              </a:p>
              <a:p>
                <a:pPr marL="742950" lvl="1" indent="-285750">
                  <a:buFont typeface="Courier New" panose="02070309020205020404" pitchFamily="49" charset="0"/>
                  <a:buChar char="o"/>
                </a:pPr>
                <a14:m>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m:t>
                    </m:r>
                    <m:r>
                      <a:rPr lang="pt-BR" b="0" i="1" smtClean="0">
                        <a:latin typeface="Cambria Math" panose="02040503050406030204" pitchFamily="18" charset="0"/>
                      </a:rPr>
                      <m:t>𝑘</m:t>
                    </m:r>
                    <m:r>
                      <a:rPr lang="pt-BR" b="0" i="1" smtClean="0">
                        <a:latin typeface="Cambria Math" panose="02040503050406030204" pitchFamily="18" charset="0"/>
                      </a:rPr>
                      <m:t>+1</m:t>
                    </m:r>
                  </m:oMath>
                </a14:m>
                <a:r>
                  <a:rPr lang="pt-BR" dirty="0"/>
                  <a:t>.</a:t>
                </a:r>
              </a:p>
              <a:p>
                <a:pPr marL="742950" lvl="1" indent="-285750">
                  <a:buFont typeface="Courier New" panose="02070309020205020404" pitchFamily="49" charset="0"/>
                  <a:buChar char="o"/>
                </a:pPr>
                <a:r>
                  <a:rPr lang="pt-BR" dirty="0"/>
                  <a:t>Calcule </a:t>
                </a:r>
                <a14:m>
                  <m:oMath xmlns:m="http://schemas.openxmlformats.org/officeDocument/2006/math">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p:txBody>
          </p:sp>
        </mc:Choice>
        <mc:Fallback>
          <p:sp>
            <p:nvSpPr>
              <p:cNvPr id="4" name="TextBox 3"/>
              <p:cNvSpPr txBox="1">
                <a:spLocks noRot="1" noChangeAspect="1" noMove="1" noResize="1" noEditPoints="1" noAdjustHandles="1" noChangeArrowheads="1" noChangeShapeType="1" noTextEdit="1"/>
              </p:cNvSpPr>
              <p:nvPr/>
            </p:nvSpPr>
            <p:spPr>
              <a:xfrm>
                <a:off x="1924903" y="3587820"/>
                <a:ext cx="8670878" cy="2784417"/>
              </a:xfrm>
              <a:prstGeom prst="rect">
                <a:avLst/>
              </a:prstGeom>
              <a:blipFill rotWithShape="0">
                <a:blip r:embed="rId2"/>
                <a:stretch>
                  <a:fillRect l="-421" t="-1092" r="-843" b="-1965"/>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3419619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93685"/>
            <a:ext cx="10871579" cy="1325563"/>
          </a:xfrm>
        </p:spPr>
        <p:txBody>
          <a:bodyPr>
            <a:normAutofit fontScale="90000"/>
          </a:bodyPr>
          <a:lstStyle/>
          <a:p>
            <a:r>
              <a:rPr lang="pt-BR" dirty="0"/>
              <a:t>Algumas visões práticas de algoritmos de aprendizado - </a:t>
            </a:r>
            <a:r>
              <a:rPr lang="pt-BR" b="1" dirty="0"/>
              <a:t>Estimação: Online, Batch e Minibatch</a:t>
            </a:r>
            <a:endParaRPr lang="pt-BR" dirty="0"/>
          </a:p>
        </p:txBody>
      </p:sp>
      <p:sp>
        <p:nvSpPr>
          <p:cNvPr id="3" name="Content Placeholder 2"/>
          <p:cNvSpPr>
            <a:spLocks noGrp="1"/>
          </p:cNvSpPr>
          <p:nvPr>
            <p:ph idx="1"/>
          </p:nvPr>
        </p:nvSpPr>
        <p:spPr>
          <a:xfrm>
            <a:off x="838199" y="1725608"/>
            <a:ext cx="11089943" cy="2360613"/>
          </a:xfrm>
        </p:spPr>
        <p:txBody>
          <a:bodyPr>
            <a:normAutofit fontScale="77500" lnSpcReduction="20000"/>
          </a:bodyPr>
          <a:lstStyle/>
          <a:p>
            <a:r>
              <a:rPr lang="pt-BR" dirty="0"/>
              <a:t>Nas modernas </a:t>
            </a:r>
            <a:r>
              <a:rPr lang="pt-BR" b="1" i="1" dirty="0"/>
              <a:t>redes neurais profundas </a:t>
            </a:r>
            <a:r>
              <a:rPr lang="pt-BR" dirty="0"/>
              <a:t>(ou </a:t>
            </a:r>
            <a:r>
              <a:rPr lang="pt-BR" b="1" i="1" dirty="0"/>
              <a:t>deep learning</a:t>
            </a:r>
            <a:r>
              <a:rPr lang="pt-BR" dirty="0"/>
              <a:t>), usadas com muita frequência em problemas com enormes conjuntos de dados, a regra é adotar o caminho do meio, usando a abordagem com </a:t>
            </a:r>
            <a:r>
              <a:rPr lang="pt-BR" b="1" i="1" dirty="0"/>
              <a:t>mini-batches</a:t>
            </a:r>
            <a:r>
              <a:rPr lang="pt-BR" dirty="0"/>
              <a:t>. </a:t>
            </a:r>
          </a:p>
          <a:p>
            <a:r>
              <a:rPr lang="pt-BR" dirty="0"/>
              <a:t>Nesse caso, a adaptação dos </a:t>
            </a:r>
            <a:r>
              <a:rPr lang="pt-BR" b="1" i="1" dirty="0"/>
              <a:t>pesos</a:t>
            </a:r>
            <a:r>
              <a:rPr lang="pt-BR" dirty="0"/>
              <a:t> é realizada com um gradiente calculado a partir de um meio-termo entre um exemplo e o número total de exemplos (em geral, este é um valor relativamente pequeno em métodos de </a:t>
            </a:r>
            <a:r>
              <a:rPr lang="pt-BR" b="1" i="1" dirty="0"/>
              <a:t>primeira ordem</a:t>
            </a:r>
            <a:r>
              <a:rPr lang="pt-BR" dirty="0"/>
              <a:t>). </a:t>
            </a:r>
          </a:p>
          <a:p>
            <a:r>
              <a:rPr lang="pt-BR" dirty="0"/>
              <a:t>As amostras que devem compor o </a:t>
            </a:r>
            <a:r>
              <a:rPr lang="pt-BR" b="1" i="1" dirty="0"/>
              <a:t>mini-batch</a:t>
            </a:r>
            <a:r>
              <a:rPr lang="pt-BR" dirty="0"/>
              <a:t> são </a:t>
            </a:r>
            <a:r>
              <a:rPr lang="pt-BR" b="1" i="1" dirty="0"/>
              <a:t>aleatoriamente</a:t>
            </a:r>
            <a:r>
              <a:rPr lang="pt-BR" dirty="0"/>
              <a:t> tomadas do conjunto de dados. O algoritmo abaixo ilustra isso.</a:t>
            </a:r>
          </a:p>
        </p:txBody>
      </p:sp>
      <mc:AlternateContent xmlns:mc="http://schemas.openxmlformats.org/markup-compatibility/2006">
        <mc:Choice xmlns:a14="http://schemas.microsoft.com/office/drawing/2010/main" Requires="a14">
          <p:sp>
            <p:nvSpPr>
              <p:cNvPr id="4" name="TextBox 3"/>
              <p:cNvSpPr txBox="1"/>
              <p:nvPr/>
            </p:nvSpPr>
            <p:spPr>
              <a:xfrm>
                <a:off x="1152722" y="3982325"/>
                <a:ext cx="10557055" cy="2785763"/>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Ø"/>
                </a:pPr>
                <a:r>
                  <a:rPr lang="pt-BR" dirty="0" smtClean="0"/>
                  <a:t>Defina valores iniciais para o vetor de pesos </a:t>
                </a:r>
                <a14:m>
                  <m:oMath xmlns:m="http://schemas.openxmlformats.org/officeDocument/2006/math">
                    <m:r>
                      <a:rPr lang="pt-BR" b="1" i="1">
                        <a:latin typeface="Cambria Math" panose="02040503050406030204" pitchFamily="18" charset="0"/>
                      </a:rPr>
                      <m:t>𝒘</m:t>
                    </m:r>
                  </m:oMath>
                </a14:m>
                <a:r>
                  <a:rPr lang="pt-BR" dirty="0"/>
                  <a:t> e um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pequeno. </a:t>
                </a:r>
              </a:p>
              <a:p>
                <a:pPr marL="285750" indent="-285750">
                  <a:buFont typeface="Wingdings" panose="05000000000000000000" pitchFamily="2" charset="2"/>
                  <a:buChar char="Ø"/>
                </a:pPr>
                <a:r>
                  <a:rPr lang="pt-BR" dirty="0"/>
                  <a:t>Faça </a:t>
                </a:r>
                <a14:m>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=0</m:t>
                    </m:r>
                  </m:oMath>
                </a14:m>
                <a:r>
                  <a:rPr lang="pt-BR" dirty="0"/>
                  <a:t> e calcule </a:t>
                </a:r>
                <a14:m>
                  <m:oMath xmlns:m="http://schemas.openxmlformats.org/officeDocument/2006/math">
                    <m:r>
                      <a:rPr lang="pt-BR" b="0" i="1" smtClean="0">
                        <a:latin typeface="Cambria Math" panose="02040503050406030204" pitchFamily="18" charset="0"/>
                      </a:rPr>
                      <m:t>𝐽</m:t>
                    </m:r>
                    <m:d>
                      <m:dPr>
                        <m:ctrlPr>
                          <a:rPr lang="pt-BR" b="0" i="1" smtClean="0">
                            <a:latin typeface="Cambria Math" panose="02040503050406030204" pitchFamily="18" charset="0"/>
                          </a:rPr>
                        </m:ctrlPr>
                      </m:dPr>
                      <m:e>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a:p>
                <a:pPr marL="285750" indent="-285750">
                  <a:buFont typeface="Wingdings" panose="05000000000000000000" pitchFamily="2" charset="2"/>
                  <a:buChar char="Ø"/>
                </a:pPr>
                <a:r>
                  <a:rPr lang="pt-BR" dirty="0"/>
                  <a:t>Enquanto o critério de parada não for atendido, faça: </a:t>
                </a:r>
              </a:p>
              <a:p>
                <a:pPr marL="742950" lvl="1" indent="-285750">
                  <a:buFont typeface="Courier New" panose="02070309020205020404" pitchFamily="49" charset="0"/>
                  <a:buChar char="o"/>
                </a:pPr>
                <a:r>
                  <a:rPr lang="pt-BR" dirty="0"/>
                  <a:t>Para </a:t>
                </a:r>
                <a14:m>
                  <m:oMath xmlns:m="http://schemas.openxmlformats.org/officeDocument/2006/math">
                    <m:r>
                      <a:rPr lang="pt-BR" b="0" i="1" smtClean="0">
                        <a:latin typeface="Cambria Math" panose="02040503050406030204" pitchFamily="18" charset="0"/>
                      </a:rPr>
                      <m:t>𝑙</m:t>
                    </m:r>
                  </m:oMath>
                </a14:m>
                <a:r>
                  <a:rPr lang="pt-BR" dirty="0"/>
                  <a:t> variando de 1 até </a:t>
                </a:r>
                <a14:m>
                  <m:oMath xmlns:m="http://schemas.openxmlformats.org/officeDocument/2006/math">
                    <m:r>
                      <a:rPr lang="pt-BR" b="0" i="1" smtClean="0">
                        <a:latin typeface="Cambria Math" panose="02040503050406030204" pitchFamily="18" charset="0"/>
                      </a:rPr>
                      <m:t>𝑚</m:t>
                    </m:r>
                  </m:oMath>
                </a14:m>
                <a:r>
                  <a:rPr lang="pt-BR" dirty="0"/>
                  <a:t>, faça: </a:t>
                </a:r>
              </a:p>
              <a:p>
                <a:pPr marL="1200150" lvl="2" indent="-285750">
                  <a:buFont typeface="Wingdings" panose="05000000000000000000" pitchFamily="2" charset="2"/>
                  <a:buChar char="§"/>
                </a:pPr>
                <a:r>
                  <a:rPr lang="pt-BR" dirty="0"/>
                  <a:t>Apresente o exemplo </a:t>
                </a:r>
                <a14:m>
                  <m:oMath xmlns:m="http://schemas.openxmlformats.org/officeDocument/2006/math">
                    <m:r>
                      <a:rPr lang="pt-BR" i="1">
                        <a:latin typeface="Cambria Math" panose="02040503050406030204" pitchFamily="18" charset="0"/>
                      </a:rPr>
                      <m:t>𝑙</m:t>
                    </m:r>
                    <m:r>
                      <a:rPr lang="pt-BR" i="1">
                        <a:latin typeface="Cambria Math" panose="02040503050406030204" pitchFamily="18" charset="0"/>
                      </a:rPr>
                      <m:t> </m:t>
                    </m:r>
                  </m:oMath>
                </a14:m>
                <a:r>
                  <a:rPr lang="pt-BR" dirty="0"/>
                  <a:t>de entrada, amostrado </a:t>
                </a:r>
                <a:r>
                  <a:rPr lang="pt-BR" dirty="0" smtClean="0"/>
                  <a:t>aleatóriamente para </a:t>
                </a:r>
                <a:r>
                  <a:rPr lang="pt-BR" dirty="0"/>
                  <a:t>compor um </a:t>
                </a:r>
                <a:r>
                  <a:rPr lang="pt-BR" b="1" i="1" dirty="0"/>
                  <a:t>minibatch</a:t>
                </a:r>
                <a:r>
                  <a:rPr lang="pt-BR" dirty="0"/>
                  <a:t>, à rede.</a:t>
                </a:r>
              </a:p>
              <a:p>
                <a:pPr marL="1200150" lvl="2" indent="-285750">
                  <a:buFont typeface="Wingdings" panose="05000000000000000000" pitchFamily="2" charset="2"/>
                  <a:buChar char="§"/>
                </a:pPr>
                <a:r>
                  <a:rPr lang="pt-BR" dirty="0"/>
                  <a:t>Calcule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e>
                    </m:d>
                  </m:oMath>
                </a14:m>
                <a:r>
                  <a:rPr lang="pt-BR" dirty="0"/>
                  <a:t> e </a:t>
                </a:r>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a:p>
                <a:pPr marL="742950" lvl="1" indent="-285750">
                  <a:buFont typeface="Courier New" panose="02070309020205020404" pitchFamily="49" charset="0"/>
                  <a:buChar char="o"/>
                </a:pPr>
                <a14:m>
                  <m:oMath xmlns:m="http://schemas.openxmlformats.org/officeDocument/2006/math">
                    <m:r>
                      <a:rPr lang="pt-BR" b="1" i="1">
                        <a:latin typeface="Cambria Math" panose="02040503050406030204" pitchFamily="18" charset="0"/>
                      </a:rPr>
                      <m:t>𝒘</m:t>
                    </m:r>
                    <m:d>
                      <m:dPr>
                        <m:ctrlPr>
                          <a:rPr lang="pt-BR" i="1">
                            <a:latin typeface="Cambria Math" panose="02040503050406030204" pitchFamily="18" charset="0"/>
                          </a:rPr>
                        </m:ctrlPr>
                      </m:dPr>
                      <m:e>
                        <m:r>
                          <a:rPr lang="pt-BR" b="0" i="1" smtClean="0">
                            <a:latin typeface="Cambria Math" panose="02040503050406030204" pitchFamily="18" charset="0"/>
                          </a:rPr>
                          <m:t>𝑘</m:t>
                        </m:r>
                        <m:r>
                          <a:rPr lang="pt-BR" i="1">
                            <a:latin typeface="Cambria Math" panose="02040503050406030204" pitchFamily="18" charset="0"/>
                          </a:rPr>
                          <m:t>+1</m:t>
                        </m:r>
                      </m:e>
                    </m:d>
                    <m:r>
                      <a:rPr lang="pt-BR" b="1" i="1">
                        <a:latin typeface="Cambria Math" panose="02040503050406030204" pitchFamily="18" charset="0"/>
                      </a:rPr>
                      <m:t>=</m:t>
                    </m:r>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r>
                      <a:rPr lang="pt-BR" b="1" i="1">
                        <a:latin typeface="Cambria Math" panose="02040503050406030204" pitchFamily="18" charset="0"/>
                      </a:rPr>
                      <m:t>−</m:t>
                    </m:r>
                    <m:f>
                      <m:fPr>
                        <m:ctrlPr>
                          <a:rPr lang="pt-BR" b="1" i="1" smtClean="0">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𝛼</m:t>
                        </m:r>
                      </m:num>
                      <m:den>
                        <m:r>
                          <a:rPr lang="pt-BR" b="1" i="1" smtClean="0">
                            <a:latin typeface="Cambria Math" panose="02040503050406030204" pitchFamily="18" charset="0"/>
                          </a:rPr>
                          <m:t>𝒎</m:t>
                        </m:r>
                      </m:den>
                    </m:f>
                    <m:nary>
                      <m:naryPr>
                        <m:chr m:val="∑"/>
                        <m:ctrlPr>
                          <a:rPr lang="pt-BR" b="1" i="1" smtClean="0">
                            <a:latin typeface="Cambria Math" panose="02040503050406030204" pitchFamily="18" charset="0"/>
                          </a:rPr>
                        </m:ctrlPr>
                      </m:naryPr>
                      <m:sub>
                        <m:r>
                          <m:rPr>
                            <m:brk m:alnAt="23"/>
                          </m:rPr>
                          <a:rPr lang="pt-BR" b="0" i="1" smtClean="0">
                            <a:latin typeface="Cambria Math" panose="02040503050406030204" pitchFamily="18" charset="0"/>
                          </a:rPr>
                          <m:t>𝑙</m:t>
                        </m:r>
                        <m:r>
                          <a:rPr lang="pt-BR" b="0" i="1" smtClean="0">
                            <a:latin typeface="Cambria Math" panose="02040503050406030204" pitchFamily="18" charset="0"/>
                          </a:rPr>
                          <m:t>=1</m:t>
                        </m:r>
                      </m:sub>
                      <m:sup>
                        <m:r>
                          <a:rPr lang="pt-BR" b="1" i="1" smtClean="0">
                            <a:latin typeface="Cambria Math" panose="02040503050406030204" pitchFamily="18" charset="0"/>
                          </a:rPr>
                          <m:t>𝒎</m:t>
                        </m:r>
                      </m:sup>
                      <m:e>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e>
                        </m:d>
                      </m:e>
                    </m:nary>
                    <m:r>
                      <a:rPr lang="pt-BR" b="0" i="0" smtClean="0">
                        <a:latin typeface="Cambria Math" panose="02040503050406030204" pitchFamily="18" charset="0"/>
                      </a:rPr>
                      <m:t>.</m:t>
                    </m:r>
                  </m:oMath>
                </a14:m>
                <a:endParaRPr lang="pt-BR" b="0" i="0" dirty="0">
                  <a:latin typeface="Cambria Math" panose="02040503050406030204" pitchFamily="18" charset="0"/>
                </a:endParaRPr>
              </a:p>
              <a:p>
                <a:pPr marL="742950" lvl="1" indent="-285750">
                  <a:buFont typeface="Courier New" panose="02070309020205020404" pitchFamily="49" charset="0"/>
                  <a:buChar char="o"/>
                </a:pPr>
                <a14:m>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m:t>
                    </m:r>
                    <m:r>
                      <a:rPr lang="pt-BR" b="0" i="1" smtClean="0">
                        <a:latin typeface="Cambria Math" panose="02040503050406030204" pitchFamily="18" charset="0"/>
                      </a:rPr>
                      <m:t>𝑘</m:t>
                    </m:r>
                    <m:r>
                      <a:rPr lang="pt-BR" b="0" i="1" smtClean="0">
                        <a:latin typeface="Cambria Math" panose="02040503050406030204" pitchFamily="18" charset="0"/>
                      </a:rPr>
                      <m:t>+1</m:t>
                    </m:r>
                  </m:oMath>
                </a14:m>
                <a:r>
                  <a:rPr lang="pt-BR" dirty="0"/>
                  <a:t>.</a:t>
                </a:r>
              </a:p>
              <a:p>
                <a:pPr marL="742950" lvl="1" indent="-285750">
                  <a:buFont typeface="Courier New" panose="02070309020205020404" pitchFamily="49" charset="0"/>
                  <a:buChar char="o"/>
                </a:pPr>
                <a:r>
                  <a:rPr lang="pt-BR" dirty="0"/>
                  <a:t>Calcule </a:t>
                </a:r>
                <a14:m>
                  <m:oMath xmlns:m="http://schemas.openxmlformats.org/officeDocument/2006/math">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p:txBody>
          </p:sp>
        </mc:Choice>
        <mc:Fallback>
          <p:sp>
            <p:nvSpPr>
              <p:cNvPr id="4" name="TextBox 3"/>
              <p:cNvSpPr txBox="1">
                <a:spLocks noRot="1" noChangeAspect="1" noMove="1" noResize="1" noEditPoints="1" noAdjustHandles="1" noChangeArrowheads="1" noChangeShapeType="1" noTextEdit="1"/>
              </p:cNvSpPr>
              <p:nvPr/>
            </p:nvSpPr>
            <p:spPr>
              <a:xfrm>
                <a:off x="1152722" y="3982325"/>
                <a:ext cx="10557055" cy="2785763"/>
              </a:xfrm>
              <a:prstGeom prst="rect">
                <a:avLst/>
              </a:prstGeom>
              <a:blipFill rotWithShape="0">
                <a:blip r:embed="rId2"/>
                <a:stretch>
                  <a:fillRect l="-288" t="-871" b="-1961"/>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1908788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Perceptron de Múltiplas Camadas</a:t>
            </a:r>
          </a:p>
        </p:txBody>
      </p:sp>
      <p:sp>
        <p:nvSpPr>
          <p:cNvPr id="3" name="Content Placeholder 2"/>
          <p:cNvSpPr>
            <a:spLocks noGrp="1"/>
          </p:cNvSpPr>
          <p:nvPr>
            <p:ph idx="1"/>
          </p:nvPr>
        </p:nvSpPr>
        <p:spPr>
          <a:xfrm>
            <a:off x="838199" y="1825624"/>
            <a:ext cx="10987007" cy="4879975"/>
          </a:xfrm>
        </p:spPr>
        <p:txBody>
          <a:bodyPr>
            <a:normAutofit/>
          </a:bodyPr>
          <a:lstStyle/>
          <a:p>
            <a:r>
              <a:rPr lang="pt-BR" dirty="0"/>
              <a:t>A </a:t>
            </a:r>
            <a:r>
              <a:rPr lang="pt-BR" b="1" i="1" dirty="0"/>
              <a:t>camada de entrada </a:t>
            </a:r>
            <a:r>
              <a:rPr lang="pt-BR" dirty="0"/>
              <a:t>nada mais é que o ponto de passagem dos </a:t>
            </a:r>
            <a:r>
              <a:rPr lang="pt-BR" b="1" i="1" dirty="0"/>
              <a:t>atributos</a:t>
            </a:r>
            <a:r>
              <a:rPr lang="pt-BR" dirty="0"/>
              <a:t> à rede. </a:t>
            </a:r>
          </a:p>
          <a:p>
            <a:r>
              <a:rPr lang="pt-BR" dirty="0"/>
              <a:t>As </a:t>
            </a:r>
            <a:r>
              <a:rPr lang="pt-BR" b="1" i="1" dirty="0"/>
              <a:t>camadas intermediárias </a:t>
            </a:r>
            <a:r>
              <a:rPr lang="pt-BR" dirty="0"/>
              <a:t>realizam </a:t>
            </a:r>
            <a:r>
              <a:rPr lang="pt-BR" b="1" i="1" dirty="0"/>
              <a:t>mapeamentos não-lineares </a:t>
            </a:r>
            <a:r>
              <a:rPr lang="pt-BR" dirty="0"/>
              <a:t>que, idealmente, vão tornando a informação contida nos dados mais </a:t>
            </a:r>
            <a:r>
              <a:rPr lang="pt-BR" b="1" i="1" dirty="0"/>
              <a:t>“explícita” </a:t>
            </a:r>
            <a:r>
              <a:rPr lang="pt-BR" dirty="0"/>
              <a:t>do ponto de vista da tarefa que se deseja realizar. </a:t>
            </a:r>
          </a:p>
          <a:p>
            <a:r>
              <a:rPr lang="pt-BR" dirty="0"/>
              <a:t>Por fim, os </a:t>
            </a:r>
            <a:r>
              <a:rPr lang="pt-BR" b="1" i="1" dirty="0"/>
              <a:t>neurônios</a:t>
            </a:r>
            <a:r>
              <a:rPr lang="pt-BR" dirty="0"/>
              <a:t> da </a:t>
            </a:r>
            <a:r>
              <a:rPr lang="pt-BR" b="1" i="1" dirty="0"/>
              <a:t>camada de saída </a:t>
            </a:r>
            <a:r>
              <a:rPr lang="pt-BR" dirty="0"/>
              <a:t>combinam a informação que lhes é oferecida pela última camada </a:t>
            </a:r>
            <a:r>
              <a:rPr lang="pt-BR" dirty="0" smtClean="0"/>
              <a:t>intermediária para formar as saídas.</a:t>
            </a:r>
            <a:endParaRPr lang="pt-BR" dirty="0"/>
          </a:p>
          <a:p>
            <a:r>
              <a:rPr lang="pt-BR" dirty="0"/>
              <a:t>Redes MLPs são formadas por múltiplas camadas de </a:t>
            </a:r>
            <a:r>
              <a:rPr lang="pt-BR" b="1" i="1" dirty="0"/>
              <a:t>perceptrons</a:t>
            </a:r>
            <a:r>
              <a:rPr lang="pt-BR" dirty="0"/>
              <a:t>: portanto, naturalmente, tais redes têm por base o </a:t>
            </a:r>
            <a:r>
              <a:rPr lang="pt-BR" b="1" i="1" dirty="0"/>
              <a:t>modelo de neurônio do perceptron</a:t>
            </a:r>
            <a:r>
              <a:rPr lang="pt-BR" dirty="0"/>
              <a:t>. </a:t>
            </a:r>
          </a:p>
          <a:p>
            <a:r>
              <a:rPr lang="pt-BR" dirty="0"/>
              <a:t>Esse modelo, discutido na aula anterior, é mostrado na figura seguinte.</a:t>
            </a:r>
          </a:p>
          <a:p>
            <a:endParaRPr lang="pt-BR" dirty="0"/>
          </a:p>
        </p:txBody>
      </p:sp>
    </p:spTree>
    <p:extLst>
      <p:ext uri="{BB962C8B-B14F-4D97-AF65-F5344CB8AC3E}">
        <p14:creationId xmlns:p14="http://schemas.microsoft.com/office/powerpoint/2010/main" val="1877227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Variações dos algoritmos de otimização dos pesos: </a:t>
            </a:r>
            <a:r>
              <a:rPr lang="pt-BR" b="1" dirty="0"/>
              <a:t>Método do Gradiente Estocástico</a:t>
            </a:r>
            <a:endParaRPr lang="pt-BR" dirty="0"/>
          </a:p>
        </p:txBody>
      </p:sp>
      <p:sp>
        <p:nvSpPr>
          <p:cNvPr id="3" name="Content Placeholder 2"/>
          <p:cNvSpPr>
            <a:spLocks noGrp="1"/>
          </p:cNvSpPr>
          <p:nvPr>
            <p:ph idx="1"/>
          </p:nvPr>
        </p:nvSpPr>
        <p:spPr>
          <a:xfrm>
            <a:off x="838200" y="1825625"/>
            <a:ext cx="11158182" cy="4861778"/>
          </a:xfrm>
        </p:spPr>
        <p:txBody>
          <a:bodyPr>
            <a:normAutofit/>
          </a:bodyPr>
          <a:lstStyle/>
          <a:p>
            <a:r>
              <a:rPr lang="pt-BR" dirty="0"/>
              <a:t>Existem vários algoritmos baseados no </a:t>
            </a:r>
            <a:r>
              <a:rPr lang="pt-BR" b="1" i="1" dirty="0"/>
              <a:t>gradiente</a:t>
            </a:r>
            <a:r>
              <a:rPr lang="pt-BR" dirty="0"/>
              <a:t> que podem ser empregados para otimizar os </a:t>
            </a:r>
            <a:r>
              <a:rPr lang="pt-BR" b="1" i="1" dirty="0"/>
              <a:t>pesos sinápticos</a:t>
            </a:r>
            <a:r>
              <a:rPr lang="pt-BR" dirty="0"/>
              <a:t> de uma rede neural. </a:t>
            </a:r>
          </a:p>
          <a:p>
            <a:r>
              <a:rPr lang="pt-BR" dirty="0"/>
              <a:t>Aqui, vamos nos ater a alguns métodos muito usuais na literatura moderna, que se encontra bastante focada em </a:t>
            </a:r>
            <a:r>
              <a:rPr lang="pt-BR" b="1" i="1" dirty="0"/>
              <a:t>apredizado profundo</a:t>
            </a:r>
            <a:r>
              <a:rPr lang="pt-BR" dirty="0"/>
              <a:t>.</a:t>
            </a:r>
          </a:p>
          <a:p>
            <a:pPr>
              <a:buFont typeface="Wingdings" panose="05000000000000000000" pitchFamily="2" charset="2"/>
              <a:buChar char="Ø"/>
            </a:pPr>
            <a:r>
              <a:rPr lang="pt-BR" b="1" dirty="0"/>
              <a:t>Método do Gradiente Estocástico (Stochastic Gradient Descent, SGD)</a:t>
            </a:r>
          </a:p>
          <a:p>
            <a:pPr lvl="1">
              <a:buFont typeface="Wingdings" panose="05000000000000000000" pitchFamily="2" charset="2"/>
              <a:buChar char="§"/>
            </a:pPr>
            <a:r>
              <a:rPr lang="pt-BR" dirty="0"/>
              <a:t>Nos slides anteriores, nós vimos que o método </a:t>
            </a:r>
            <a:r>
              <a:rPr lang="pt-BR" b="1" i="1" dirty="0"/>
              <a:t>online</a:t>
            </a:r>
            <a:r>
              <a:rPr lang="pt-BR" dirty="0"/>
              <a:t> utiliza um único exemplo (tomado aleatóriamente) para estimar o gradiente da </a:t>
            </a:r>
            <a:r>
              <a:rPr lang="pt-BR" b="1" i="1" dirty="0"/>
              <a:t>função custo</a:t>
            </a:r>
            <a:r>
              <a:rPr lang="pt-BR" dirty="0"/>
              <a:t>. </a:t>
            </a:r>
          </a:p>
          <a:p>
            <a:pPr lvl="1">
              <a:buFont typeface="Wingdings" panose="05000000000000000000" pitchFamily="2" charset="2"/>
              <a:buChar char="§"/>
            </a:pPr>
            <a:r>
              <a:rPr lang="pt-BR" dirty="0"/>
              <a:t>Este tipo de estimador é o que gera a noção de </a:t>
            </a:r>
            <a:r>
              <a:rPr lang="pt-BR" b="1" i="1" dirty="0"/>
              <a:t>gradiente estocástico</a:t>
            </a:r>
            <a:r>
              <a:rPr lang="pt-BR" dirty="0"/>
              <a:t>. Caso utilizemos </a:t>
            </a:r>
            <a:r>
              <a:rPr lang="pt-BR" b="1" i="1" dirty="0"/>
              <a:t>mini-batches</a:t>
            </a:r>
            <a:r>
              <a:rPr lang="pt-BR" dirty="0"/>
              <a:t>, também teremos uma estimativa do </a:t>
            </a:r>
            <a:r>
              <a:rPr lang="pt-BR" b="1" i="1" dirty="0"/>
              <a:t>gradiente</a:t>
            </a:r>
            <a:r>
              <a:rPr lang="pt-BR" dirty="0"/>
              <a:t>, o qual, a rigor, seria determinístico apenas se usássemos todos os dados (no caso do </a:t>
            </a:r>
            <a:r>
              <a:rPr lang="pt-BR" b="1" i="1" dirty="0"/>
              <a:t>batch</a:t>
            </a:r>
            <a:r>
              <a:rPr lang="pt-BR" dirty="0"/>
              <a:t>).</a:t>
            </a:r>
          </a:p>
          <a:p>
            <a:pPr lvl="1">
              <a:buFont typeface="Wingdings" panose="05000000000000000000" pitchFamily="2" charset="2"/>
              <a:buChar char="§"/>
            </a:pPr>
            <a:r>
              <a:rPr lang="pt-BR" dirty="0"/>
              <a:t>Por esse motivo, esses métodos de </a:t>
            </a:r>
            <a:r>
              <a:rPr lang="pt-BR" b="1" i="1" dirty="0"/>
              <a:t>primeira ordem</a:t>
            </a:r>
            <a:r>
              <a:rPr lang="pt-BR" dirty="0"/>
              <a:t>, como </a:t>
            </a:r>
            <a:r>
              <a:rPr lang="pt-BR" b="1" i="1" dirty="0"/>
              <a:t>online</a:t>
            </a:r>
            <a:r>
              <a:rPr lang="pt-BR" dirty="0"/>
              <a:t>, são conhecidos como métodos de </a:t>
            </a:r>
            <a:r>
              <a:rPr lang="pt-BR" b="1" i="1" dirty="0"/>
              <a:t>stochastic gradient descent</a:t>
            </a:r>
            <a:r>
              <a:rPr lang="pt-BR" dirty="0"/>
              <a:t> (SGD).</a:t>
            </a:r>
            <a:endParaRPr lang="pt-BR" b="1" dirty="0"/>
          </a:p>
        </p:txBody>
      </p:sp>
    </p:spTree>
    <p:extLst>
      <p:ext uri="{BB962C8B-B14F-4D97-AF65-F5344CB8AC3E}">
        <p14:creationId xmlns:p14="http://schemas.microsoft.com/office/powerpoint/2010/main" val="5705254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Variações dos algoritmos de otimização dos pesos: </a:t>
            </a:r>
            <a:r>
              <a:rPr lang="pt-BR" b="1" dirty="0"/>
              <a:t>Método do Gradiente Estocástico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7710826" cy="5032375"/>
              </a:xfrm>
            </p:spPr>
            <p:txBody>
              <a:bodyPr>
                <a:normAutofit fontScale="92500" lnSpcReduction="20000"/>
              </a:bodyPr>
              <a:lstStyle/>
              <a:p>
                <a:pPr>
                  <a:buFont typeface="Wingdings" panose="05000000000000000000" pitchFamily="2" charset="2"/>
                  <a:buChar char="§"/>
                </a:pPr>
                <a:r>
                  <a:rPr lang="pt-BR" dirty="0"/>
                  <a:t>A tarefa de escolha do</a:t>
                </a:r>
                <a:r>
                  <a:rPr lang="pt-BR" b="1" i="1" dirty="0"/>
                  <a:t> passo de aprendizagem</a:t>
                </a:r>
                <a:r>
                  <a:rPr lang="pt-BR" dirty="0"/>
                  <a:t> é complicada e nos remete ao conhecido compromisso entre velocidade de convergência e estabilidade/precisão. </a:t>
                </a:r>
              </a:p>
              <a:p>
                <a:pPr>
                  <a:buFont typeface="Wingdings" panose="05000000000000000000" pitchFamily="2" charset="2"/>
                  <a:buChar char="§"/>
                </a:pPr>
                <a:r>
                  <a:rPr lang="pt-BR" dirty="0"/>
                  <a:t>Pode-se usar um valor fixo, mas geralmente, se adota um método de variação linear decrescente de um valor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rPr>
                          <m:t>0</m:t>
                        </m:r>
                      </m:sub>
                    </m:sSub>
                  </m:oMath>
                </a14:m>
                <a:r>
                  <a:rPr lang="pt-BR" dirty="0"/>
                  <a:t> a um valor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smtClean="0">
                            <a:latin typeface="Cambria Math" panose="02040503050406030204" pitchFamily="18" charset="0"/>
                          </a:rPr>
                          <m:t>𝜏</m:t>
                        </m:r>
                      </m:sub>
                    </m:sSub>
                    <m:r>
                      <a:rPr lang="pt-BR" i="1">
                        <a:latin typeface="Cambria Math" panose="02040503050406030204" pitchFamily="18" charset="0"/>
                      </a:rPr>
                      <m:t> </m:t>
                    </m:r>
                  </m:oMath>
                </a14:m>
                <a:r>
                  <a:rPr lang="pt-BR" dirty="0"/>
                  <a:t>(i.e., da iteração 0 à iteração </a:t>
                </a:r>
                <a14:m>
                  <m:oMath xmlns:m="http://schemas.openxmlformats.org/officeDocument/2006/math">
                    <m:r>
                      <a:rPr lang="pt-BR" i="1">
                        <a:latin typeface="Cambria Math" panose="02040503050406030204" pitchFamily="18" charset="0"/>
                      </a:rPr>
                      <m:t>𝜏</m:t>
                    </m:r>
                  </m:oMath>
                </a14:m>
                <a:r>
                  <a:rPr lang="pt-BR" dirty="0"/>
                  <a:t>):</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𝑗</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m:t>
                        </m:r>
                        <m:f>
                          <m:fPr>
                            <m:ctrlPr>
                              <a:rPr lang="pt-BR" b="0" i="1" smtClean="0">
                                <a:latin typeface="Cambria Math" panose="02040503050406030204" pitchFamily="18" charset="0"/>
                              </a:rPr>
                            </m:ctrlPr>
                          </m:fPr>
                          <m:num>
                            <m:r>
                              <a:rPr lang="pt-BR" b="0" i="1" smtClean="0">
                                <a:latin typeface="Cambria Math" panose="02040503050406030204" pitchFamily="18" charset="0"/>
                              </a:rPr>
                              <m:t>𝑗</m:t>
                            </m:r>
                          </m:num>
                          <m:den>
                            <m:r>
                              <a:rPr lang="pt-BR" b="0" i="1" smtClean="0">
                                <a:latin typeface="Cambria Math" panose="02040503050406030204" pitchFamily="18" charset="0"/>
                                <a:ea typeface="Cambria Math" panose="02040503050406030204" pitchFamily="18" charset="0"/>
                              </a:rPr>
                              <m:t>𝜏</m:t>
                            </m:r>
                          </m:den>
                        </m:f>
                      </m:e>
                    </m:d>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0</m:t>
                        </m:r>
                      </m:sub>
                    </m:sSub>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𝑗</m:t>
                        </m:r>
                      </m:num>
                      <m:den>
                        <m:r>
                          <a:rPr lang="pt-BR" i="1">
                            <a:latin typeface="Cambria Math" panose="02040503050406030204" pitchFamily="18" charset="0"/>
                            <a:ea typeface="Cambria Math" panose="02040503050406030204" pitchFamily="18" charset="0"/>
                          </a:rPr>
                          <m:t>𝜏</m:t>
                        </m:r>
                      </m:den>
                    </m:f>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𝜏</m:t>
                        </m:r>
                      </m:sub>
                    </m:sSub>
                  </m:oMath>
                </a14:m>
                <a:r>
                  <a:rPr lang="pt-BR" dirty="0"/>
                  <a:t>,</a:t>
                </a:r>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𝑗</m:t>
                    </m:r>
                  </m:oMath>
                </a14:m>
                <a:r>
                  <a:rPr lang="pt-BR" dirty="0"/>
                  <a:t> é o número da iteração de treinamento.</a:t>
                </a:r>
              </a:p>
              <a:p>
                <a:pPr>
                  <a:buFont typeface="Wingdings" panose="05000000000000000000" pitchFamily="2" charset="2"/>
                  <a:buChar char="§"/>
                </a:pPr>
                <a:r>
                  <a:rPr lang="pt-BR" dirty="0"/>
                  <a:t>Após a </a:t>
                </a:r>
                <a14:m>
                  <m:oMath xmlns:m="http://schemas.openxmlformats.org/officeDocument/2006/math">
                    <m:r>
                      <a:rPr lang="pt-BR" i="1">
                        <a:latin typeface="Cambria Math" panose="02040503050406030204" pitchFamily="18" charset="0"/>
                        <a:ea typeface="Cambria Math" panose="02040503050406030204" pitchFamily="18" charset="0"/>
                      </a:rPr>
                      <m:t>𝜏</m:t>
                    </m:r>
                  </m:oMath>
                </a14:m>
                <a:r>
                  <a:rPr lang="pt-BR" dirty="0"/>
                  <a:t>-ésima iteração, pode-se deixar o valor do passo de aprendizagem fixo, como mostrado na figura ao lado.</a:t>
                </a:r>
              </a:p>
              <a:p>
                <a:pPr>
                  <a:buFont typeface="Wingdings" panose="05000000000000000000" pitchFamily="2" charset="2"/>
                  <a:buChar char="§"/>
                </a:pPr>
                <a:r>
                  <a:rPr lang="pt-BR" dirty="0"/>
                  <a:t>Naturalmente, a definição dos valores necessários (i.e.,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𝜏</m:t>
                        </m:r>
                      </m:sub>
                    </m:sSub>
                  </m:oMath>
                </a14:m>
                <a:r>
                  <a:rPr lang="pt-BR" dirty="0"/>
                  <a:t>)  é mais um problema </a:t>
                </a:r>
                <a:r>
                  <a:rPr lang="pt-BR" b="1" i="1" dirty="0"/>
                  <a:t>a ser tratado caso-a-caso</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7710826" cy="5032375"/>
              </a:xfrm>
              <a:blipFill rotWithShape="0">
                <a:blip r:embed="rId2"/>
                <a:stretch>
                  <a:fillRect l="-1344" t="-3027" r="-1423" b="-3390"/>
                </a:stretch>
              </a:blipFill>
            </p:spPr>
            <p:txBody>
              <a:bodyPr/>
              <a:lstStyle/>
              <a:p>
                <a:r>
                  <a:rPr lang="pt-BR">
                    <a:noFill/>
                  </a:rPr>
                  <a:t> </a:t>
                </a:r>
              </a:p>
            </p:txBody>
          </p:sp>
        </mc:Fallback>
      </mc:AlternateContent>
      <p:pic>
        <p:nvPicPr>
          <p:cNvPr id="5" name="Picture 4"/>
          <p:cNvPicPr>
            <a:picLocks noChangeAspect="1"/>
          </p:cNvPicPr>
          <p:nvPr/>
        </p:nvPicPr>
        <p:blipFill rotWithShape="1">
          <a:blip r:embed="rId3"/>
          <a:srcRect l="3788" t="5639" r="7163" b="2354"/>
          <a:stretch/>
        </p:blipFill>
        <p:spPr>
          <a:xfrm>
            <a:off x="8549025" y="1744142"/>
            <a:ext cx="3507507" cy="3149599"/>
          </a:xfrm>
          <a:prstGeom prst="rect">
            <a:avLst/>
          </a:prstGeom>
        </p:spPr>
      </p:pic>
      <mc:AlternateContent xmlns:mc="http://schemas.openxmlformats.org/markup-compatibility/2006">
        <mc:Choice xmlns:a14="http://schemas.microsoft.com/office/drawing/2010/main" Requires="a14">
          <p:sp>
            <p:nvSpPr>
              <p:cNvPr id="4" name="TextBox 3"/>
              <p:cNvSpPr txBox="1"/>
              <p:nvPr/>
            </p:nvSpPr>
            <p:spPr>
              <a:xfrm>
                <a:off x="8963377" y="4893741"/>
                <a:ext cx="2952413" cy="187019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pt-BR" b="0" i="1" smtClean="0">
                        <a:latin typeface="Cambria Math" panose="02040503050406030204" pitchFamily="18" charset="0"/>
                      </a:rPr>
                      <m:t>𝑁</m:t>
                    </m:r>
                    <m:r>
                      <a:rPr lang="pt-BR" b="0" i="0" smtClean="0">
                        <a:latin typeface="Cambria Math" panose="02040503050406030204" pitchFamily="18" charset="0"/>
                      </a:rPr>
                      <m:t>=10000</m:t>
                    </m:r>
                  </m:oMath>
                </a14:m>
                <a:endParaRPr lang="pt-BR" b="0" dirty="0"/>
              </a:p>
              <a:p>
                <a:pPr marL="285750" indent="-285750">
                  <a:buFont typeface="Arial" panose="020B0604020202020204" pitchFamily="34" charset="0"/>
                  <a:buChar char="•"/>
                </a:pPr>
                <a:r>
                  <a:rPr lang="pt-BR" b="0" dirty="0"/>
                  <a:t>Tamanho do batch: 100</a:t>
                </a:r>
              </a:p>
              <a:p>
                <a:pPr marL="285750" indent="-285750">
                  <a:buFont typeface="Arial" panose="020B0604020202020204" pitchFamily="34" charset="0"/>
                  <a:buChar char="•"/>
                </a:pPr>
                <a:r>
                  <a:rPr lang="pt-BR" dirty="0"/>
                  <a:t>Número de épocas: 100</a:t>
                </a:r>
              </a:p>
              <a:p>
                <a:pPr marL="285750" indent="-285750">
                  <a:buFont typeface="Arial" panose="020B0604020202020204" pitchFamily="34" charset="0"/>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0</m:t>
                        </m:r>
                      </m:sub>
                    </m:sSub>
                    <m:r>
                      <a:rPr lang="pt-BR" b="0" i="1" smtClean="0">
                        <a:latin typeface="Cambria Math" panose="02040503050406030204" pitchFamily="18" charset="0"/>
                      </a:rPr>
                      <m:t>=0.1</m:t>
                    </m:r>
                  </m:oMath>
                </a14:m>
                <a:endParaRPr lang="pt-BR" dirty="0"/>
              </a:p>
              <a:p>
                <a:pPr marL="285750" indent="-285750">
                  <a:buFont typeface="Arial" panose="020B0604020202020204" pitchFamily="34" charset="0"/>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𝜏</m:t>
                        </m:r>
                      </m:sub>
                    </m:sSub>
                    <m:r>
                      <a:rPr lang="pt-BR" b="0" i="0" smtClean="0">
                        <a:latin typeface="Cambria Math" panose="02040503050406030204" pitchFamily="18" charset="0"/>
                      </a:rPr>
                      <m:t>=(</m:t>
                    </m:r>
                    <m:f>
                      <m:fPr>
                        <m:ctrlPr>
                          <a:rPr lang="pt-BR" b="0" i="1" smtClean="0">
                            <a:latin typeface="Cambria Math" panose="02040503050406030204" pitchFamily="18" charset="0"/>
                          </a:rPr>
                        </m:ctrlPr>
                      </m:fPr>
                      <m:num>
                        <m:r>
                          <a:rPr lang="pt-BR" b="0" i="0" smtClean="0">
                            <a:latin typeface="Cambria Math" panose="02040503050406030204" pitchFamily="18" charset="0"/>
                          </a:rPr>
                          <m:t>1</m:t>
                        </m:r>
                      </m:num>
                      <m:den>
                        <m:r>
                          <a:rPr lang="pt-BR" b="0" i="0" smtClean="0">
                            <a:latin typeface="Cambria Math" panose="02040503050406030204" pitchFamily="18" charset="0"/>
                          </a:rPr>
                          <m:t>100</m:t>
                        </m:r>
                      </m:den>
                    </m:f>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0</m:t>
                        </m:r>
                      </m:sub>
                    </m:sSub>
                  </m:oMath>
                </a14:m>
                <a:endParaRPr lang="pt-BR" dirty="0"/>
              </a:p>
              <a:p>
                <a:pPr marL="285750" indent="-285750">
                  <a:buFont typeface="Arial" panose="020B0604020202020204" pitchFamily="34" charset="0"/>
                  <a:buChar char="•"/>
                </a:pPr>
                <a14:m>
                  <m:oMath xmlns:m="http://schemas.openxmlformats.org/officeDocument/2006/math">
                    <m:r>
                      <a:rPr lang="pt-BR" i="1">
                        <a:latin typeface="Cambria Math" panose="02040503050406030204" pitchFamily="18" charset="0"/>
                        <a:ea typeface="Cambria Math" panose="02040503050406030204" pitchFamily="18" charset="0"/>
                      </a:rPr>
                      <m:t>𝜏</m:t>
                    </m:r>
                  </m:oMath>
                </a14:m>
                <a:r>
                  <a:rPr lang="pt-BR" dirty="0"/>
                  <a:t> = 5000</a:t>
                </a:r>
              </a:p>
            </p:txBody>
          </p:sp>
        </mc:Choice>
        <mc:Fallback>
          <p:sp>
            <p:nvSpPr>
              <p:cNvPr id="4" name="TextBox 3"/>
              <p:cNvSpPr txBox="1">
                <a:spLocks noRot="1" noChangeAspect="1" noMove="1" noResize="1" noEditPoints="1" noAdjustHandles="1" noChangeArrowheads="1" noChangeShapeType="1" noTextEdit="1"/>
              </p:cNvSpPr>
              <p:nvPr/>
            </p:nvSpPr>
            <p:spPr>
              <a:xfrm>
                <a:off x="8963377" y="4893741"/>
                <a:ext cx="2952413" cy="1870192"/>
              </a:xfrm>
              <a:prstGeom prst="rect">
                <a:avLst/>
              </a:prstGeom>
              <a:blipFill rotWithShape="0">
                <a:blip r:embed="rId4"/>
                <a:stretch>
                  <a:fillRect l="-1237" t="-977" b="-4235"/>
                </a:stretch>
              </a:blipFill>
            </p:spPr>
            <p:txBody>
              <a:bodyPr/>
              <a:lstStyle/>
              <a:p>
                <a:r>
                  <a:rPr lang="pt-BR">
                    <a:noFill/>
                  </a:rPr>
                  <a:t> </a:t>
                </a:r>
              </a:p>
            </p:txBody>
          </p:sp>
        </mc:Fallback>
      </mc:AlternateContent>
    </p:spTree>
    <p:extLst>
      <p:ext uri="{BB962C8B-B14F-4D97-AF65-F5344CB8AC3E}">
        <p14:creationId xmlns:p14="http://schemas.microsoft.com/office/powerpoint/2010/main" val="4102014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65"/>
            <a:ext cx="10515600" cy="1325563"/>
          </a:xfrm>
        </p:spPr>
        <p:txBody>
          <a:bodyPr/>
          <a:lstStyle/>
          <a:p>
            <a:r>
              <a:rPr lang="pt-BR" dirty="0"/>
              <a:t>Variações dos algoritmos de otimização dos pesos: </a:t>
            </a:r>
            <a:r>
              <a:rPr lang="pt-BR" b="1" dirty="0"/>
              <a:t>Momento</a:t>
            </a:r>
            <a:endParaRPr lang="pt-BR"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487493"/>
                <a:ext cx="11184467" cy="5370507"/>
              </a:xfrm>
            </p:spPr>
            <p:txBody>
              <a:bodyPr>
                <a:normAutofit lnSpcReduction="10000"/>
              </a:bodyPr>
              <a:lstStyle/>
              <a:p>
                <a:pPr>
                  <a:buFont typeface="Wingdings" panose="05000000000000000000" pitchFamily="2" charset="2"/>
                  <a:buChar char="Ø"/>
                </a:pPr>
                <a:r>
                  <a:rPr lang="pt-BR" b="1" dirty="0"/>
                  <a:t>Momento </a:t>
                </a:r>
                <a:r>
                  <a:rPr lang="pt-BR" dirty="0"/>
                  <a:t>(ou </a:t>
                </a:r>
                <a:r>
                  <a:rPr lang="pt-BR" b="1" dirty="0"/>
                  <a:t>Momentum</a:t>
                </a:r>
                <a:r>
                  <a:rPr lang="pt-BR" dirty="0"/>
                  <a:t>)</a:t>
                </a:r>
              </a:p>
              <a:p>
                <a:pPr lvl="1">
                  <a:buFont typeface="Wingdings" panose="05000000000000000000" pitchFamily="2" charset="2"/>
                  <a:buChar char="§"/>
                </a:pPr>
                <a:r>
                  <a:rPr lang="pt-BR" dirty="0"/>
                  <a:t>O uso de um </a:t>
                </a:r>
                <a:r>
                  <a:rPr lang="pt-BR" b="1" i="1" dirty="0"/>
                  <a:t>termo de momento </a:t>
                </a:r>
                <a:r>
                  <a:rPr lang="pt-BR" dirty="0"/>
                  <a:t>numa metodologia de </a:t>
                </a:r>
                <a:r>
                  <a:rPr lang="pt-BR" dirty="0" smtClean="0"/>
                  <a:t>gradiente descendente </a:t>
                </a:r>
                <a:r>
                  <a:rPr lang="pt-BR" dirty="0"/>
                  <a:t>pode ser interessante por trazer, para o </a:t>
                </a:r>
                <a:r>
                  <a:rPr lang="pt-BR" b="1" i="1" dirty="0"/>
                  <a:t>ajuste de pesos </a:t>
                </a:r>
                <a:r>
                  <a:rPr lang="pt-BR" dirty="0"/>
                  <a:t>em determinada iteração, </a:t>
                </a:r>
                <a:r>
                  <a:rPr lang="pt-BR" b="1" i="1" dirty="0"/>
                  <a:t>informação de gradientes anteriores acumulados</a:t>
                </a:r>
                <a:r>
                  <a:rPr lang="pt-BR" dirty="0"/>
                  <a:t>. Isso, em certas situações, melhora a </a:t>
                </a:r>
                <a:r>
                  <a:rPr lang="pt-BR" dirty="0" smtClean="0"/>
                  <a:t>convergência</a:t>
                </a:r>
                <a:r>
                  <a:rPr lang="pt-BR" dirty="0"/>
                  <a:t>.</a:t>
                </a:r>
              </a:p>
              <a:p>
                <a:pPr lvl="1">
                  <a:buFont typeface="Wingdings" panose="05000000000000000000" pitchFamily="2" charset="2"/>
                  <a:buChar char="§"/>
                </a:pPr>
                <a:r>
                  <a:rPr lang="pt-BR" dirty="0"/>
                  <a:t>Para discutirmos o algoritmo do </a:t>
                </a:r>
                <a:r>
                  <a:rPr lang="pt-BR" b="1" i="1" dirty="0"/>
                  <a:t>momentum</a:t>
                </a:r>
                <a:r>
                  <a:rPr lang="pt-BR" dirty="0"/>
                  <a:t>, vamos partir de um esquema de aprendizado em mini-batch.</a:t>
                </a:r>
              </a:p>
              <a:p>
                <a:pPr lvl="1">
                  <a:buFont typeface="Wingdings" panose="05000000000000000000" pitchFamily="2" charset="2"/>
                  <a:buChar char="§"/>
                </a:pPr>
                <a:r>
                  <a:rPr lang="pt-BR" dirty="0"/>
                  <a:t>Seja </a:t>
                </a:r>
                <a14:m>
                  <m:oMath xmlns:m="http://schemas.openxmlformats.org/officeDocument/2006/math">
                    <m:r>
                      <a:rPr lang="pt-BR" b="1" i="1">
                        <a:latin typeface="Cambria Math" panose="02040503050406030204" pitchFamily="18" charset="0"/>
                        <a:ea typeface="Cambria Math" panose="02040503050406030204" pitchFamily="18" charset="0"/>
                      </a:rPr>
                      <m:t>𝒈</m:t>
                    </m:r>
                  </m:oMath>
                </a14:m>
                <a:r>
                  <a:rPr lang="pt-BR" dirty="0"/>
                  <a:t> o </a:t>
                </a:r>
                <a:r>
                  <a:rPr lang="pt-BR" b="1" i="1" dirty="0"/>
                  <a:t>vetor gradiente</a:t>
                </a:r>
                <a:r>
                  <a:rPr lang="pt-BR" dirty="0"/>
                  <a:t> calculado para o mini-batch e </a:t>
                </a:r>
                <a14:m>
                  <m:oMath xmlns:m="http://schemas.openxmlformats.org/officeDocument/2006/math">
                    <m:r>
                      <a:rPr lang="pt-BR" b="1" i="1">
                        <a:latin typeface="Cambria Math" panose="02040503050406030204" pitchFamily="18" charset="0"/>
                        <a:ea typeface="Cambria Math" panose="02040503050406030204" pitchFamily="18" charset="0"/>
                      </a:rPr>
                      <m:t>𝒗</m:t>
                    </m:r>
                  </m:oMath>
                </a14:m>
                <a:r>
                  <a:rPr lang="pt-BR" dirty="0"/>
                  <a:t>  um </a:t>
                </a:r>
                <a:r>
                  <a:rPr lang="pt-BR" b="1" i="1" dirty="0"/>
                  <a:t>termo de velocidade </a:t>
                </a:r>
                <a:r>
                  <a:rPr lang="pt-BR" dirty="0"/>
                  <a:t>introduzido pelo algoritmo do </a:t>
                </a:r>
                <a:r>
                  <a:rPr lang="pt-BR" b="1" i="1" dirty="0"/>
                  <a:t>momentum</a:t>
                </a:r>
                <a:r>
                  <a:rPr lang="pt-BR" dirty="0"/>
                  <a:t>. </a:t>
                </a:r>
              </a:p>
              <a:p>
                <a:pPr lvl="1">
                  <a:buFont typeface="Wingdings" panose="05000000000000000000" pitchFamily="2" charset="2"/>
                  <a:buChar char="§"/>
                </a:pPr>
                <a:r>
                  <a:rPr lang="pt-BR" dirty="0"/>
                  <a:t>O termo </a:t>
                </a:r>
                <a14:m>
                  <m:oMath xmlns:m="http://schemas.openxmlformats.org/officeDocument/2006/math">
                    <m:r>
                      <a:rPr lang="pt-BR" b="1" i="1">
                        <a:latin typeface="Cambria Math" panose="02040503050406030204" pitchFamily="18" charset="0"/>
                        <a:ea typeface="Cambria Math" panose="02040503050406030204" pitchFamily="18" charset="0"/>
                      </a:rPr>
                      <m:t>𝒗</m:t>
                    </m:r>
                  </m:oMath>
                </a14:m>
                <a:r>
                  <a:rPr lang="pt-BR" dirty="0"/>
                  <a:t> dá a </a:t>
                </a:r>
                <a:r>
                  <a:rPr lang="pt-BR" b="1" i="1" dirty="0"/>
                  <a:t>direção</a:t>
                </a:r>
                <a:r>
                  <a:rPr lang="pt-BR" dirty="0"/>
                  <a:t> e a </a:t>
                </a:r>
                <a:r>
                  <a:rPr lang="pt-BR" b="1" i="1" dirty="0"/>
                  <a:t>velocidade</a:t>
                </a:r>
                <a:r>
                  <a:rPr lang="pt-BR" dirty="0"/>
                  <a:t> na qual os pesos se movem pelo espaço de pesos.</a:t>
                </a:r>
              </a:p>
              <a:p>
                <a:pPr lvl="1">
                  <a:buFont typeface="Wingdings" panose="05000000000000000000" pitchFamily="2" charset="2"/>
                  <a:buChar char="§"/>
                </a:pPr>
                <a:r>
                  <a:rPr lang="pt-BR" dirty="0"/>
                  <a:t>A </a:t>
                </a:r>
                <a:r>
                  <a:rPr lang="pt-BR" b="1" i="1" dirty="0"/>
                  <a:t>velocidade</a:t>
                </a:r>
                <a:r>
                  <a:rPr lang="pt-BR" dirty="0"/>
                  <a:t> é atualizada da seguinte forma:</a:t>
                </a:r>
              </a:p>
              <a:p>
                <a:pPr marL="457200" lvl="1" indent="0" algn="ctr">
                  <a:buNone/>
                </a:pPr>
                <a14:m>
                  <m:oMath xmlns:m="http://schemas.openxmlformats.org/officeDocument/2006/math">
                    <m:r>
                      <a:rPr lang="pt-BR" b="1" i="1" smtClean="0">
                        <a:latin typeface="Cambria Math" panose="02040503050406030204" pitchFamily="18" charset="0"/>
                      </a:rPr>
                      <m:t>𝒗</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𝜑</m:t>
                    </m:r>
                    <m:r>
                      <a:rPr lang="pt-BR" b="1" i="1" smtClean="0">
                        <a:latin typeface="Cambria Math" panose="02040503050406030204" pitchFamily="18" charset="0"/>
                        <a:ea typeface="Cambria Math" panose="02040503050406030204" pitchFamily="18" charset="0"/>
                      </a:rPr>
                      <m:t>𝒗</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r>
                      <a:rPr lang="pt-BR" b="1" i="1" smtClean="0">
                        <a:latin typeface="Cambria Math" panose="02040503050406030204" pitchFamily="18" charset="0"/>
                        <a:ea typeface="Cambria Math" panose="02040503050406030204" pitchFamily="18" charset="0"/>
                      </a:rPr>
                      <m:t>𝒈</m:t>
                    </m:r>
                  </m:oMath>
                </a14:m>
                <a:r>
                  <a:rPr lang="pt-BR" dirty="0"/>
                  <a:t>.</a:t>
                </a:r>
              </a:p>
              <a:p>
                <a:pPr lvl="1">
                  <a:buFont typeface="Wingdings" panose="05000000000000000000" pitchFamily="2" charset="2"/>
                  <a:buChar char="§"/>
                </a:pPr>
                <a:r>
                  <a:rPr lang="pt-BR" dirty="0"/>
                  <a:t>Momentum em física é igual a massa de uma partícula vezes sua velocidade. No algoritmo do momentum, assumimos que a massa é unitária, então o vetor velocidade </a:t>
                </a:r>
                <a14:m>
                  <m:oMath xmlns:m="http://schemas.openxmlformats.org/officeDocument/2006/math">
                    <m:r>
                      <a:rPr lang="pt-BR" b="1" i="1">
                        <a:latin typeface="Cambria Math" panose="02040503050406030204" pitchFamily="18" charset="0"/>
                        <a:ea typeface="Cambria Math" panose="02040503050406030204" pitchFamily="18" charset="0"/>
                      </a:rPr>
                      <m:t>𝒗</m:t>
                    </m:r>
                  </m:oMath>
                </a14:m>
                <a:r>
                  <a:rPr lang="pt-BR" dirty="0"/>
                  <a:t> também pode ser considerado como o momentum da partícula.</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487493"/>
                <a:ext cx="11184467" cy="5370507"/>
              </a:xfrm>
              <a:blipFill rotWithShape="0">
                <a:blip r:embed="rId3"/>
                <a:stretch>
                  <a:fillRect l="-981" t="-2497" r="-164" b="-795"/>
                </a:stretch>
              </a:blipFill>
            </p:spPr>
            <p:txBody>
              <a:bodyPr/>
              <a:lstStyle/>
              <a:p>
                <a:r>
                  <a:rPr lang="pt-BR">
                    <a:noFill/>
                  </a:rPr>
                  <a:t> </a:t>
                </a:r>
              </a:p>
            </p:txBody>
          </p:sp>
        </mc:Fallback>
      </mc:AlternateContent>
    </p:spTree>
    <p:extLst>
      <p:ext uri="{BB962C8B-B14F-4D97-AF65-F5344CB8AC3E}">
        <p14:creationId xmlns:p14="http://schemas.microsoft.com/office/powerpoint/2010/main" val="578687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65"/>
            <a:ext cx="10515600" cy="1325563"/>
          </a:xfrm>
        </p:spPr>
        <p:txBody>
          <a:bodyPr/>
          <a:lstStyle/>
          <a:p>
            <a:r>
              <a:rPr lang="pt-BR" dirty="0"/>
              <a:t>Variações dos algoritmos de otimização dos pesos: </a:t>
            </a:r>
            <a:r>
              <a:rPr lang="pt-BR" b="1" dirty="0"/>
              <a:t>Momento</a:t>
            </a:r>
            <a:endParaRPr lang="pt-BR"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352029"/>
                <a:ext cx="11184467" cy="5505972"/>
              </a:xfrm>
            </p:spPr>
            <p:txBody>
              <a:bodyPr>
                <a:normAutofit lnSpcReduction="10000"/>
              </a:bodyPr>
              <a:lstStyle/>
              <a:p>
                <a:pPr>
                  <a:buFont typeface="Wingdings" panose="05000000000000000000" pitchFamily="2" charset="2"/>
                  <a:buChar char="Ø"/>
                </a:pPr>
                <a:r>
                  <a:rPr lang="pt-BR" b="1" dirty="0"/>
                  <a:t>Momento </a:t>
                </a:r>
                <a:r>
                  <a:rPr lang="pt-BR" dirty="0"/>
                  <a:t>(ou </a:t>
                </a:r>
                <a:r>
                  <a:rPr lang="pt-BR" b="1" dirty="0"/>
                  <a:t>Momentum</a:t>
                </a:r>
                <a:r>
                  <a:rPr lang="pt-BR" dirty="0"/>
                  <a:t>)</a:t>
                </a:r>
              </a:p>
              <a:p>
                <a:pPr lvl="1">
                  <a:buFont typeface="Wingdings" panose="05000000000000000000" pitchFamily="2" charset="2"/>
                  <a:buChar char="§"/>
                </a:pPr>
                <a:r>
                  <a:rPr lang="pt-BR" dirty="0"/>
                  <a:t>O </a:t>
                </a:r>
                <a:r>
                  <a:rPr lang="pt-BR" b="1" i="1" dirty="0"/>
                  <a:t>hiperparâmetro</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𝜑</m:t>
                    </m:r>
                  </m:oMath>
                </a14:m>
                <a:r>
                  <a:rPr lang="pt-BR" dirty="0"/>
                  <a:t> (</a:t>
                </a:r>
                <a:r>
                  <a:rPr lang="pt-BR" i="1" dirty="0"/>
                  <a:t>phi</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∈[0,1)</m:t>
                    </m:r>
                  </m:oMath>
                </a14:m>
                <a:r>
                  <a:rPr lang="pt-BR" dirty="0"/>
                  <a:t> determina com que rapidez as contribuições de gradientes anteriores decaem </a:t>
                </a:r>
                <a:r>
                  <a:rPr lang="pt-BR" dirty="0" smtClean="0"/>
                  <a:t>exponencialmente (ou seja, </a:t>
                </a:r>
                <a14:m>
                  <m:oMath xmlns:m="http://schemas.openxmlformats.org/officeDocument/2006/math">
                    <m:r>
                      <a:rPr lang="pt-BR" i="1">
                        <a:latin typeface="Cambria Math" panose="02040503050406030204" pitchFamily="18" charset="0"/>
                        <a:ea typeface="Cambria Math" panose="02040503050406030204" pitchFamily="18" charset="0"/>
                      </a:rPr>
                      <m:t>𝜑</m:t>
                    </m:r>
                  </m:oMath>
                </a14:m>
                <a:r>
                  <a:rPr lang="pt-BR" dirty="0" smtClean="0"/>
                  <a:t> é um termo de memória).</a:t>
                </a:r>
                <a:endParaRPr lang="pt-BR" dirty="0"/>
              </a:p>
              <a:p>
                <a:pPr lvl="1">
                  <a:buFont typeface="Wingdings" panose="05000000000000000000" pitchFamily="2" charset="2"/>
                  <a:buChar char="§"/>
                </a:pPr>
                <a:r>
                  <a:rPr lang="pt-BR" dirty="0"/>
                  <a:t>A </a:t>
                </a:r>
                <a:r>
                  <a:rPr lang="pt-BR" b="1" i="1" dirty="0"/>
                  <a:t>atualização dos pesos</a:t>
                </a:r>
                <a:r>
                  <a:rPr lang="pt-BR" dirty="0"/>
                  <a:t> é dada por</a:t>
                </a:r>
              </a:p>
              <a:p>
                <a:pPr marL="457200" lvl="1" indent="0" algn="ctr">
                  <a:buNone/>
                </a:pPr>
                <a14:m>
                  <m:oMath xmlns:m="http://schemas.openxmlformats.org/officeDocument/2006/math">
                    <m:r>
                      <a:rPr lang="pt-BR" b="1" i="1" smtClean="0">
                        <a:latin typeface="Cambria Math" panose="02040503050406030204" pitchFamily="18" charset="0"/>
                      </a:rPr>
                      <m:t>𝒘</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𝒘</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𝒗</m:t>
                    </m:r>
                  </m:oMath>
                </a14:m>
                <a:r>
                  <a:rPr lang="pt-BR" dirty="0"/>
                  <a:t>.</a:t>
                </a:r>
              </a:p>
              <a:p>
                <a:pPr lvl="1">
                  <a:buFont typeface="Wingdings" panose="05000000000000000000" pitchFamily="2" charset="2"/>
                  <a:buChar char="§"/>
                </a:pPr>
                <a:r>
                  <a:rPr lang="pt-BR" dirty="0"/>
                  <a:t>O efeito do </a:t>
                </a:r>
                <a:r>
                  <a:rPr lang="pt-BR" b="1" i="1" dirty="0"/>
                  <a:t>termo momentum </a:t>
                </a:r>
                <a:r>
                  <a:rPr lang="pt-BR" dirty="0"/>
                  <a:t>pode ser visto como </a:t>
                </a:r>
                <a:r>
                  <a:rPr lang="pt-BR" dirty="0" smtClean="0"/>
                  <a:t>um valor que </a:t>
                </a:r>
                <a:r>
                  <a:rPr lang="pt-BR" dirty="0"/>
                  <a:t>se acumula de acordo com a regra de uma </a:t>
                </a:r>
                <a:r>
                  <a:rPr lang="pt-BR" b="1" i="1" dirty="0"/>
                  <a:t>progressão geométrica</a:t>
                </a:r>
                <a:r>
                  <a:rPr lang="pt-BR" dirty="0"/>
                  <a:t>. </a:t>
                </a:r>
              </a:p>
              <a:p>
                <a:pPr lvl="1">
                  <a:buFont typeface="Wingdings" panose="05000000000000000000" pitchFamily="2" charset="2"/>
                  <a:buChar char="§"/>
                </a:pPr>
                <a:r>
                  <a:rPr lang="pt-BR" dirty="0">
                    <a:solidFill>
                      <a:schemeClr val="tx1"/>
                    </a:solidFill>
                  </a:rPr>
                  <a:t>Portanto, podemos pensar em seu efeito de aceleração no sentido contrário do gradiente em termos da equação </a:t>
                </a:r>
                <a14:m>
                  <m:oMath xmlns:m="http://schemas.openxmlformats.org/officeDocument/2006/math">
                    <m:f>
                      <m:fPr>
                        <m:ctrlPr>
                          <a:rPr lang="pt-BR"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1</m:t>
                        </m:r>
                      </m:num>
                      <m:den>
                        <m:r>
                          <a:rPr lang="pt-BR" b="0" i="1" smtClean="0">
                            <a:solidFill>
                              <a:schemeClr val="tx1"/>
                            </a:solidFill>
                            <a:latin typeface="Cambria Math" panose="02040503050406030204" pitchFamily="18" charset="0"/>
                          </a:rPr>
                          <m:t>1−</m:t>
                        </m:r>
                        <m:r>
                          <a:rPr lang="pt-BR" b="0" i="1" smtClean="0">
                            <a:solidFill>
                              <a:schemeClr val="tx1"/>
                            </a:solidFill>
                            <a:latin typeface="Cambria Math" panose="02040503050406030204" pitchFamily="18" charset="0"/>
                            <a:ea typeface="Cambria Math" panose="02040503050406030204" pitchFamily="18" charset="0"/>
                          </a:rPr>
                          <m:t>𝜑</m:t>
                        </m:r>
                      </m:den>
                    </m:f>
                  </m:oMath>
                </a14:m>
                <a:r>
                  <a:rPr lang="pt-BR" dirty="0">
                    <a:solidFill>
                      <a:schemeClr val="tx1"/>
                    </a:solidFill>
                  </a:rPr>
                  <a:t>. Por exemplo, </a:t>
                </a:r>
                <a14:m>
                  <m:oMath xmlns:m="http://schemas.openxmlformats.org/officeDocument/2006/math">
                    <m:r>
                      <a:rPr lang="pt-BR" i="1">
                        <a:solidFill>
                          <a:schemeClr val="tx1"/>
                        </a:solidFill>
                        <a:latin typeface="Cambria Math" panose="02040503050406030204" pitchFamily="18" charset="0"/>
                        <a:ea typeface="Cambria Math" panose="02040503050406030204" pitchFamily="18" charset="0"/>
                      </a:rPr>
                      <m:t>𝜑</m:t>
                    </m:r>
                    <m:r>
                      <a:rPr lang="pt-BR">
                        <a:solidFill>
                          <a:schemeClr val="tx1"/>
                        </a:solidFill>
                        <a:latin typeface="Cambria Math" panose="02040503050406030204" pitchFamily="18" charset="0"/>
                        <a:ea typeface="Cambria Math" panose="02040503050406030204" pitchFamily="18" charset="0"/>
                      </a:rPr>
                      <m:t>=0.9</m:t>
                    </m:r>
                  </m:oMath>
                </a14:m>
                <a:r>
                  <a:rPr lang="pt-BR" dirty="0">
                    <a:solidFill>
                      <a:schemeClr val="tx1"/>
                    </a:solidFill>
                  </a:rPr>
                  <a:t> corresponde à multiplicação da velocidade por 10 em relação ao algoritmo do gradiente descendente.</a:t>
                </a:r>
              </a:p>
              <a:p>
                <a:pPr lvl="1">
                  <a:buFont typeface="Wingdings" panose="05000000000000000000" pitchFamily="2" charset="2"/>
                  <a:buChar char="§"/>
                </a:pPr>
                <a:r>
                  <a:rPr lang="pt-BR" dirty="0"/>
                  <a:t>Valores típicos de </a:t>
                </a:r>
                <a14:m>
                  <m:oMath xmlns:m="http://schemas.openxmlformats.org/officeDocument/2006/math">
                    <m:r>
                      <a:rPr lang="pt-BR" i="1">
                        <a:latin typeface="Cambria Math" panose="02040503050406030204" pitchFamily="18" charset="0"/>
                        <a:ea typeface="Cambria Math" panose="02040503050406030204" pitchFamily="18" charset="0"/>
                      </a:rPr>
                      <m:t>𝜑</m:t>
                    </m:r>
                  </m:oMath>
                </a14:m>
                <a:r>
                  <a:rPr lang="pt-BR" dirty="0"/>
                  <a:t> são 0.5, 0.9 e 0.99. </a:t>
                </a:r>
              </a:p>
              <a:p>
                <a:pPr lvl="1">
                  <a:buFont typeface="Wingdings" panose="05000000000000000000" pitchFamily="2" charset="2"/>
                  <a:buChar char="§"/>
                </a:pPr>
                <a:r>
                  <a:rPr lang="pt-BR" dirty="0">
                    <a:solidFill>
                      <a:schemeClr val="tx1"/>
                    </a:solidFill>
                  </a:rPr>
                  <a:t>Assim como a taxa de aprendizagem, </a:t>
                </a:r>
                <a14:m>
                  <m:oMath xmlns:m="http://schemas.openxmlformats.org/officeDocument/2006/math">
                    <m:r>
                      <a:rPr lang="pt-BR" i="1">
                        <a:solidFill>
                          <a:schemeClr val="tx1"/>
                        </a:solidFill>
                        <a:latin typeface="Cambria Math" panose="02040503050406030204" pitchFamily="18" charset="0"/>
                        <a:ea typeface="Cambria Math" panose="02040503050406030204" pitchFamily="18" charset="0"/>
                      </a:rPr>
                      <m:t>𝜑</m:t>
                    </m:r>
                  </m:oMath>
                </a14:m>
                <a:r>
                  <a:rPr lang="pt-BR" dirty="0">
                    <a:solidFill>
                      <a:schemeClr val="tx1"/>
                    </a:solidFill>
                  </a:rPr>
                  <a:t> também pode ser adaptado ao longo do tempo. Normalmente, ele começa com um valor </a:t>
                </a:r>
                <a:r>
                  <a:rPr lang="pt-BR" dirty="0" smtClean="0">
                    <a:solidFill>
                      <a:schemeClr val="tx1"/>
                    </a:solidFill>
                  </a:rPr>
                  <a:t>grande e </a:t>
                </a:r>
                <a:r>
                  <a:rPr lang="pt-BR" dirty="0">
                    <a:solidFill>
                      <a:schemeClr val="tx1"/>
                    </a:solidFill>
                  </a:rPr>
                  <a:t>é </a:t>
                </a:r>
                <a:r>
                  <a:rPr lang="pt-BR" dirty="0" smtClean="0">
                    <a:solidFill>
                      <a:schemeClr val="tx1"/>
                    </a:solidFill>
                  </a:rPr>
                  <a:t>diminuido posteriormente</a:t>
                </a:r>
                <a:r>
                  <a:rPr lang="pt-BR" dirty="0">
                    <a:solidFill>
                      <a:schemeClr val="tx1"/>
                    </a:solidFill>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352029"/>
                <a:ext cx="11184467" cy="5505972"/>
              </a:xfrm>
              <a:blipFill rotWithShape="0">
                <a:blip r:embed="rId3"/>
                <a:stretch>
                  <a:fillRect l="-981" t="-2547" b="-1218"/>
                </a:stretch>
              </a:blipFill>
            </p:spPr>
            <p:txBody>
              <a:bodyPr/>
              <a:lstStyle/>
              <a:p>
                <a:r>
                  <a:rPr lang="pt-BR">
                    <a:noFill/>
                  </a:rPr>
                  <a:t> </a:t>
                </a:r>
              </a:p>
            </p:txBody>
          </p:sp>
        </mc:Fallback>
      </mc:AlternateContent>
    </p:spTree>
    <p:extLst>
      <p:ext uri="{BB962C8B-B14F-4D97-AF65-F5344CB8AC3E}">
        <p14:creationId xmlns:p14="http://schemas.microsoft.com/office/powerpoint/2010/main" val="2005953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527"/>
            <a:ext cx="10515600" cy="1325563"/>
          </a:xfrm>
        </p:spPr>
        <p:txBody>
          <a:bodyPr>
            <a:normAutofit fontScale="90000"/>
          </a:bodyPr>
          <a:lstStyle/>
          <a:p>
            <a:r>
              <a:rPr lang="pt-BR" dirty="0"/>
              <a:t>Variações dos algoritmos de otimização dos pesos: </a:t>
            </a:r>
            <a:r>
              <a:rPr lang="pt-BR" b="1" dirty="0"/>
              <a:t>Momento de Nesterov e Passo de Aprendizado Adaptativo</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5"/>
                <a:ext cx="11167533" cy="4913842"/>
              </a:xfrm>
            </p:spPr>
            <p:txBody>
              <a:bodyPr/>
              <a:lstStyle/>
              <a:p>
                <a:pPr>
                  <a:buFont typeface="Wingdings" panose="05000000000000000000" pitchFamily="2" charset="2"/>
                  <a:buChar char="Ø"/>
                </a:pPr>
                <a:r>
                  <a:rPr lang="pt-BR" b="1" dirty="0"/>
                  <a:t>Momento de Nesterov</a:t>
                </a:r>
                <a:endParaRPr lang="pt-BR" dirty="0"/>
              </a:p>
              <a:p>
                <a:pPr lvl="1">
                  <a:buFont typeface="Wingdings" panose="05000000000000000000" pitchFamily="2" charset="2"/>
                  <a:buChar char="§"/>
                </a:pPr>
                <a:r>
                  <a:rPr lang="pt-BR" dirty="0"/>
                  <a:t>O método do </a:t>
                </a:r>
                <a:r>
                  <a:rPr lang="pt-BR" b="1" i="1" dirty="0"/>
                  <a:t>momento de Nesterov </a:t>
                </a:r>
                <a:r>
                  <a:rPr lang="pt-BR" dirty="0"/>
                  <a:t>pode ser visto, essencialmente, como uma variação do </a:t>
                </a:r>
                <a:r>
                  <a:rPr lang="pt-BR" b="1" i="1" dirty="0"/>
                  <a:t>método do momento</a:t>
                </a:r>
                <a:r>
                  <a:rPr lang="pt-BR" dirty="0"/>
                  <a:t> em que o cálculo do </a:t>
                </a:r>
                <a:r>
                  <a:rPr lang="pt-BR" b="1" i="1" dirty="0"/>
                  <a:t>vetor gradiente</a:t>
                </a:r>
                <a:r>
                  <a:rPr lang="pt-BR" dirty="0"/>
                  <a:t> não é feito sobre o vetor de pesos </a:t>
                </a:r>
                <a14:m>
                  <m:oMath xmlns:m="http://schemas.openxmlformats.org/officeDocument/2006/math">
                    <m:r>
                      <a:rPr lang="pt-BR" b="1" i="1">
                        <a:latin typeface="Cambria Math" panose="02040503050406030204" pitchFamily="18" charset="0"/>
                        <a:ea typeface="Cambria Math" panose="02040503050406030204" pitchFamily="18" charset="0"/>
                      </a:rPr>
                      <m:t>𝒘</m:t>
                    </m:r>
                  </m:oMath>
                </a14:m>
                <a:r>
                  <a:rPr lang="pt-BR" dirty="0"/>
                  <a:t>, mas sim sobre </a:t>
                </a:r>
                <a14:m>
                  <m:oMath xmlns:m="http://schemas.openxmlformats.org/officeDocument/2006/math">
                    <m:r>
                      <a:rPr lang="pt-BR" b="1" i="1">
                        <a:latin typeface="Cambria Math" panose="02040503050406030204" pitchFamily="18" charset="0"/>
                        <a:ea typeface="Cambria Math" panose="02040503050406030204" pitchFamily="18" charset="0"/>
                      </a:rPr>
                      <m:t>𝒘</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𝜑</m:t>
                    </m:r>
                    <m:r>
                      <a:rPr lang="pt-BR" b="1" i="1" smtClean="0">
                        <a:latin typeface="Cambria Math" panose="02040503050406030204" pitchFamily="18" charset="0"/>
                        <a:ea typeface="Cambria Math" panose="02040503050406030204" pitchFamily="18" charset="0"/>
                      </a:rPr>
                      <m:t>𝒗</m:t>
                    </m:r>
                  </m:oMath>
                </a14:m>
                <a:r>
                  <a:rPr lang="pt-BR" dirty="0"/>
                  <a:t>. </a:t>
                </a:r>
                <a:endParaRPr lang="pt-BR" dirty="0" smtClean="0"/>
              </a:p>
              <a:p>
                <a:pPr lvl="1">
                  <a:buFont typeface="Wingdings" panose="05000000000000000000" pitchFamily="2" charset="2"/>
                  <a:buChar char="§"/>
                </a:pPr>
                <a:r>
                  <a:rPr lang="pt-BR" dirty="0" smtClean="0"/>
                  <a:t>Esse </a:t>
                </a:r>
                <a:r>
                  <a:rPr lang="pt-BR" dirty="0"/>
                  <a:t>termo adicional funciona como um fator de correção que pode beneficiar, em alguns casos, a velocidade de convergência.</a:t>
                </a:r>
              </a:p>
              <a:p>
                <a:pPr>
                  <a:buFont typeface="Wingdings" panose="05000000000000000000" pitchFamily="2" charset="2"/>
                  <a:buChar char="Ø"/>
                </a:pPr>
                <a:r>
                  <a:rPr lang="pt-BR" b="1" dirty="0"/>
                  <a:t>Modelos com Passo de Aprendizagem Adaptativo</a:t>
                </a:r>
              </a:p>
              <a:p>
                <a:pPr lvl="1">
                  <a:buFont typeface="Wingdings" panose="05000000000000000000" pitchFamily="2" charset="2"/>
                  <a:buChar char="§"/>
                </a:pPr>
                <a:r>
                  <a:rPr lang="pt-BR" dirty="0"/>
                  <a:t>Como discutimos anteriormente, o </a:t>
                </a:r>
                <a:r>
                  <a:rPr lang="pt-BR" b="1" i="1" dirty="0"/>
                  <a:t>passo de aprendizagem </a:t>
                </a:r>
                <a:r>
                  <a:rPr lang="pt-BR" dirty="0"/>
                  <a:t>é um hiperparâmetro difícil de se ajustar otimamente e bastante relevante para o sucesso do treinamento de uma rede neural. </a:t>
                </a:r>
                <a:endParaRPr lang="pt-BR" dirty="0" smtClean="0"/>
              </a:p>
              <a:p>
                <a:pPr lvl="1">
                  <a:buFont typeface="Wingdings" panose="05000000000000000000" pitchFamily="2" charset="2"/>
                  <a:buChar char="§"/>
                </a:pPr>
                <a:r>
                  <a:rPr lang="pt-BR" dirty="0" smtClean="0"/>
                  <a:t>Isso </a:t>
                </a:r>
                <a:r>
                  <a:rPr lang="pt-BR" dirty="0"/>
                  <a:t>motivou o surgimento de um conjunto de métodos com mecanismos capazes de modificá-lo dinamicamente. Dentre as técnicas mais populares dessa classe estão o </a:t>
                </a:r>
                <a:r>
                  <a:rPr lang="pt-BR" b="1" i="1" dirty="0"/>
                  <a:t>AdaGrad</a:t>
                </a:r>
                <a:r>
                  <a:rPr lang="pt-BR" dirty="0"/>
                  <a:t>, o </a:t>
                </a:r>
                <a:r>
                  <a:rPr lang="pt-BR" b="1" i="1" dirty="0"/>
                  <a:t>RMSProp</a:t>
                </a:r>
                <a:r>
                  <a:rPr lang="pt-BR" dirty="0"/>
                  <a:t> e o </a:t>
                </a:r>
                <a:r>
                  <a:rPr lang="pt-BR" b="1" i="1" dirty="0"/>
                  <a:t>Adam</a:t>
                </a:r>
                <a:r>
                  <a:rPr lang="pt-BR" dirty="0"/>
                  <a:t> (de “adaptive moments”).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5"/>
                <a:ext cx="11167533" cy="4913842"/>
              </a:xfrm>
              <a:blipFill rotWithShape="0">
                <a:blip r:embed="rId3"/>
                <a:stretch>
                  <a:fillRect l="-928" t="-1983" r="-437" b="-1611"/>
                </a:stretch>
              </a:blipFill>
            </p:spPr>
            <p:txBody>
              <a:bodyPr/>
              <a:lstStyle/>
              <a:p>
                <a:r>
                  <a:rPr lang="pt-BR">
                    <a:noFill/>
                  </a:rPr>
                  <a:t> </a:t>
                </a:r>
              </a:p>
            </p:txBody>
          </p:sp>
        </mc:Fallback>
      </mc:AlternateContent>
    </p:spTree>
    <p:extLst>
      <p:ext uri="{BB962C8B-B14F-4D97-AF65-F5344CB8AC3E}">
        <p14:creationId xmlns:p14="http://schemas.microsoft.com/office/powerpoint/2010/main" val="2451916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Inicialização dos Pesos</a:t>
            </a:r>
          </a:p>
        </p:txBody>
      </p:sp>
      <p:sp>
        <p:nvSpPr>
          <p:cNvPr id="3" name="Content Placeholder 2"/>
          <p:cNvSpPr>
            <a:spLocks noGrp="1"/>
          </p:cNvSpPr>
          <p:nvPr>
            <p:ph idx="1"/>
          </p:nvPr>
        </p:nvSpPr>
        <p:spPr>
          <a:xfrm>
            <a:off x="838200" y="1825624"/>
            <a:ext cx="11150600" cy="5032376"/>
          </a:xfrm>
        </p:spPr>
        <p:txBody>
          <a:bodyPr>
            <a:normAutofit fontScale="92500" lnSpcReduction="10000"/>
          </a:bodyPr>
          <a:lstStyle/>
          <a:p>
            <a:r>
              <a:rPr lang="pt-BR" dirty="0"/>
              <a:t>Uma vez que os métodos de treinamento de </a:t>
            </a:r>
            <a:r>
              <a:rPr lang="pt-BR" b="1" i="1" dirty="0"/>
              <a:t>redes neurais MLP </a:t>
            </a:r>
            <a:r>
              <a:rPr lang="pt-BR" dirty="0"/>
              <a:t>são iterativos, eles dependem de uma </a:t>
            </a:r>
            <a:r>
              <a:rPr lang="pt-BR" b="1" i="1" dirty="0"/>
              <a:t>inicialização dos pesos</a:t>
            </a:r>
            <a:r>
              <a:rPr lang="pt-BR" dirty="0"/>
              <a:t>. </a:t>
            </a:r>
          </a:p>
          <a:p>
            <a:r>
              <a:rPr lang="pt-BR" dirty="0"/>
              <a:t>Como os métodos são de </a:t>
            </a:r>
            <a:r>
              <a:rPr lang="pt-BR" b="1" i="1" dirty="0"/>
              <a:t>busca local</a:t>
            </a:r>
            <a:r>
              <a:rPr lang="pt-BR" dirty="0"/>
              <a:t>, a inicialização pode afetar drasticamente a qualidade da solução obtida.</a:t>
            </a:r>
          </a:p>
          <a:p>
            <a:r>
              <a:rPr lang="pt-BR" dirty="0"/>
              <a:t>O </a:t>
            </a:r>
            <a:r>
              <a:rPr lang="pt-BR" b="1" i="1" dirty="0"/>
              <a:t>ponto de inicialização </a:t>
            </a:r>
            <a:r>
              <a:rPr lang="pt-BR" dirty="0"/>
              <a:t>pode determinar se o algoritmo converge, sendo alguns pontos iniciais tão instáveis que o algoritmo encontra dificuldades numéricas e falha completamente em convergir.</a:t>
            </a:r>
          </a:p>
          <a:p>
            <a:r>
              <a:rPr lang="pt-BR" dirty="0"/>
              <a:t>Também pode haver variações expressivas na </a:t>
            </a:r>
            <a:r>
              <a:rPr lang="pt-BR" b="1" i="1" dirty="0"/>
              <a:t>velocidade de convergência</a:t>
            </a:r>
            <a:r>
              <a:rPr lang="pt-BR" dirty="0"/>
              <a:t>.</a:t>
            </a:r>
          </a:p>
          <a:p>
            <a:r>
              <a:rPr lang="pt-BR" dirty="0"/>
              <a:t>Um ponto importante da inicialização é “</a:t>
            </a:r>
            <a:r>
              <a:rPr lang="pt-BR" b="1" i="1" dirty="0"/>
              <a:t>quebrar a simetria</a:t>
            </a:r>
            <a:r>
              <a:rPr lang="pt-BR" dirty="0"/>
              <a:t>” entre os </a:t>
            </a:r>
            <a:r>
              <a:rPr lang="pt-BR" b="1" i="1" dirty="0"/>
              <a:t>nós</a:t>
            </a:r>
            <a:r>
              <a:rPr lang="pt-BR" dirty="0"/>
              <a:t>, ou seja, se dois </a:t>
            </a:r>
            <a:r>
              <a:rPr lang="pt-BR" b="1" i="1" dirty="0"/>
              <a:t>nós</a:t>
            </a:r>
            <a:r>
              <a:rPr lang="pt-BR" dirty="0"/>
              <a:t> ocultos (i.e., </a:t>
            </a:r>
            <a:r>
              <a:rPr lang="pt-BR" b="1" i="1" dirty="0"/>
              <a:t>nós</a:t>
            </a:r>
            <a:r>
              <a:rPr lang="pt-BR" dirty="0"/>
              <a:t> de camadas ocultas) com a mesma </a:t>
            </a:r>
            <a:r>
              <a:rPr lang="pt-BR" b="1" i="1" dirty="0"/>
              <a:t>função de ativação </a:t>
            </a:r>
            <a:r>
              <a:rPr lang="pt-BR" dirty="0"/>
              <a:t>estiverem conectados às mesmas entradas, esses </a:t>
            </a:r>
            <a:r>
              <a:rPr lang="pt-BR" b="1" i="1" dirty="0"/>
              <a:t>nós</a:t>
            </a:r>
            <a:r>
              <a:rPr lang="pt-BR" dirty="0"/>
              <a:t> deverão ter pesos iniciais diferentes. </a:t>
            </a:r>
            <a:endParaRPr lang="pt-BR" dirty="0" smtClean="0"/>
          </a:p>
          <a:p>
            <a:r>
              <a:rPr lang="pt-BR" dirty="0" smtClean="0"/>
              <a:t>Isso</a:t>
            </a:r>
            <a:r>
              <a:rPr lang="pt-BR" dirty="0"/>
              <a:t>, portanto, sugere uma </a:t>
            </a:r>
            <a:r>
              <a:rPr lang="pt-BR" b="1" i="1" dirty="0"/>
              <a:t>abordagem aleatória</a:t>
            </a:r>
            <a:r>
              <a:rPr lang="pt-BR" dirty="0"/>
              <a:t>.</a:t>
            </a:r>
          </a:p>
        </p:txBody>
      </p:sp>
    </p:spTree>
    <p:extLst>
      <p:ext uri="{BB962C8B-B14F-4D97-AF65-F5344CB8AC3E}">
        <p14:creationId xmlns:p14="http://schemas.microsoft.com/office/powerpoint/2010/main" val="2210571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Inicialização dos Pesos</a:t>
            </a:r>
          </a:p>
        </p:txBody>
      </p:sp>
      <p:sp>
        <p:nvSpPr>
          <p:cNvPr id="3" name="Content Placeholder 2"/>
          <p:cNvSpPr>
            <a:spLocks noGrp="1"/>
          </p:cNvSpPr>
          <p:nvPr>
            <p:ph idx="1"/>
          </p:nvPr>
        </p:nvSpPr>
        <p:spPr>
          <a:xfrm>
            <a:off x="838199" y="1825625"/>
            <a:ext cx="11133667" cy="4693708"/>
          </a:xfrm>
        </p:spPr>
        <p:txBody>
          <a:bodyPr>
            <a:normAutofit/>
          </a:bodyPr>
          <a:lstStyle/>
          <a:p>
            <a:r>
              <a:rPr lang="pt-BR" dirty="0"/>
              <a:t>Os pesos tipicamente são obtidos de </a:t>
            </a:r>
            <a:r>
              <a:rPr lang="pt-BR" b="1" i="1" dirty="0"/>
              <a:t>distribuições gaussianas </a:t>
            </a:r>
            <a:r>
              <a:rPr lang="pt-BR" dirty="0"/>
              <a:t>ou </a:t>
            </a:r>
            <a:r>
              <a:rPr lang="pt-BR" b="1" i="1" dirty="0"/>
              <a:t>uniformes</a:t>
            </a:r>
            <a:r>
              <a:rPr lang="pt-BR" dirty="0"/>
              <a:t>. </a:t>
            </a:r>
            <a:endParaRPr lang="pt-BR" dirty="0" smtClean="0"/>
          </a:p>
          <a:p>
            <a:r>
              <a:rPr lang="pt-BR" dirty="0" smtClean="0"/>
              <a:t>A </a:t>
            </a:r>
            <a:r>
              <a:rPr lang="pt-BR" dirty="0"/>
              <a:t>ordem de grandeza desses pesos levanta algumas discussões:</a:t>
            </a:r>
          </a:p>
          <a:p>
            <a:pPr lvl="1">
              <a:buFont typeface="Wingdings" panose="05000000000000000000" pitchFamily="2" charset="2"/>
              <a:buChar char="§"/>
            </a:pPr>
            <a:r>
              <a:rPr lang="pt-BR" dirty="0"/>
              <a:t>Pesos de maior magnitude criam maior distinção entre </a:t>
            </a:r>
            <a:r>
              <a:rPr lang="pt-BR" b="1" i="1" dirty="0"/>
              <a:t>nós</a:t>
            </a:r>
            <a:r>
              <a:rPr lang="pt-BR" dirty="0"/>
              <a:t> (i.e., a </a:t>
            </a:r>
            <a:r>
              <a:rPr lang="pt-BR" b="1" i="1" dirty="0"/>
              <a:t>quebra de simetria</a:t>
            </a:r>
            <a:r>
              <a:rPr lang="pt-BR" dirty="0"/>
              <a:t>). Por outro lado, isso pode causar problemas de instabilidade. </a:t>
            </a:r>
          </a:p>
          <a:p>
            <a:pPr lvl="1">
              <a:buFont typeface="Wingdings" panose="05000000000000000000" pitchFamily="2" charset="2"/>
              <a:buChar char="§"/>
            </a:pPr>
            <a:r>
              <a:rPr lang="pt-BR" dirty="0"/>
              <a:t>Pesos de maior magnitude favorecem a propagação de informação, porém, por outro lado, causam preocupações do ponto </a:t>
            </a:r>
            <a:r>
              <a:rPr lang="pt-BR" dirty="0" smtClean="0"/>
              <a:t>de vista de </a:t>
            </a:r>
            <a:r>
              <a:rPr lang="pt-BR" dirty="0"/>
              <a:t>regularização.</a:t>
            </a:r>
          </a:p>
          <a:p>
            <a:pPr lvl="1">
              <a:buFont typeface="Wingdings" panose="05000000000000000000" pitchFamily="2" charset="2"/>
              <a:buChar char="§"/>
            </a:pPr>
            <a:r>
              <a:rPr lang="pt-BR" dirty="0"/>
              <a:t>Pesos de magnitude elevada podem levar os </a:t>
            </a:r>
            <a:r>
              <a:rPr lang="pt-BR" b="1" i="1" dirty="0"/>
              <a:t>nós</a:t>
            </a:r>
            <a:r>
              <a:rPr lang="pt-BR" dirty="0"/>
              <a:t> (no caso de </a:t>
            </a:r>
            <a:r>
              <a:rPr lang="pt-BR" b="1" i="1" dirty="0"/>
              <a:t>funções de ativação </a:t>
            </a:r>
            <a:r>
              <a:rPr lang="pt-BR" dirty="0"/>
              <a:t>do tipo sigmoide como a tangente hiperbólica e a função logística) a operarem numa região de saturação, comprometendo a convergência do algoritmo.</a:t>
            </a:r>
          </a:p>
        </p:txBody>
      </p:sp>
    </p:spTree>
    <p:extLst>
      <p:ext uri="{BB962C8B-B14F-4D97-AF65-F5344CB8AC3E}">
        <p14:creationId xmlns:p14="http://schemas.microsoft.com/office/powerpoint/2010/main" val="12466328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Inicialização dos Pesos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5"/>
                <a:ext cx="11065933" cy="4863042"/>
              </a:xfrm>
            </p:spPr>
            <p:txBody>
              <a:bodyPr>
                <a:normAutofit fontScale="92500" lnSpcReduction="10000"/>
              </a:bodyPr>
              <a:lstStyle/>
              <a:p>
                <a:r>
                  <a:rPr lang="pt-BR" dirty="0"/>
                  <a:t>Portanto, podemos citar algumas </a:t>
                </a:r>
                <a:r>
                  <a:rPr lang="pt-BR" b="1" i="1" dirty="0"/>
                  <a:t>heurísticas</a:t>
                </a:r>
                <a:r>
                  <a:rPr lang="pt-BR" dirty="0"/>
                  <a:t> para inicializar os pesos.</a:t>
                </a:r>
              </a:p>
              <a:p>
                <a:r>
                  <a:rPr lang="pt-BR" dirty="0"/>
                  <a:t>Uma primeira seria, para uma camada com </a:t>
                </a:r>
                <a14:m>
                  <m:oMath xmlns:m="http://schemas.openxmlformats.org/officeDocument/2006/math">
                    <m:r>
                      <a:rPr lang="pt-BR" b="0" i="1" smtClean="0">
                        <a:latin typeface="Cambria Math" panose="02040503050406030204" pitchFamily="18" charset="0"/>
                      </a:rPr>
                      <m:t>𝑚</m:t>
                    </m:r>
                  </m:oMath>
                </a14:m>
                <a:r>
                  <a:rPr lang="pt-BR" dirty="0"/>
                  <a:t> entradas e </a:t>
                </a:r>
                <a14:m>
                  <m:oMath xmlns:m="http://schemas.openxmlformats.org/officeDocument/2006/math">
                    <m:r>
                      <a:rPr lang="pt-BR" b="0" i="1" smtClean="0">
                        <a:latin typeface="Cambria Math" panose="02040503050406030204" pitchFamily="18" charset="0"/>
                      </a:rPr>
                      <m:t>𝑛</m:t>
                    </m:r>
                  </m:oMath>
                </a14:m>
                <a:r>
                  <a:rPr lang="pt-BR" dirty="0"/>
                  <a:t> saídas, inicializar os pesos com valores retirados da seguinte distribuição: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m:t>
                        </m:r>
                        <m:r>
                          <a:rPr lang="pt-BR" b="0" i="1" smtClean="0">
                            <a:latin typeface="Cambria Math" panose="02040503050406030204" pitchFamily="18" charset="0"/>
                          </a:rPr>
                          <m:t>,</m:t>
                        </m:r>
                        <m:r>
                          <a:rPr lang="pt-BR" b="0" i="1" smtClean="0">
                            <a:latin typeface="Cambria Math" panose="02040503050406030204" pitchFamily="18" charset="0"/>
                          </a:rPr>
                          <m:t>𝑗</m:t>
                        </m:r>
                      </m:sub>
                    </m:sSub>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𝑈</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
                          <m:fPr>
                            <m:ctrlPr>
                              <a:rPr lang="pt-BR" b="0"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𝑚</m:t>
                                </m:r>
                              </m:e>
                            </m:rad>
                          </m:den>
                        </m:f>
                        <m:r>
                          <a:rPr lang="pt-BR" b="0"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ea typeface="Cambria Math" panose="02040503050406030204" pitchFamily="18" charset="0"/>
                                  </a:rPr>
                                  <m:t>𝑚</m:t>
                                </m:r>
                              </m:e>
                            </m:rad>
                          </m:den>
                        </m:f>
                      </m:e>
                    </m:d>
                  </m:oMath>
                </a14:m>
                <a:r>
                  <a:rPr lang="pt-BR" dirty="0"/>
                  <a:t>,</a:t>
                </a:r>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𝑈</m:t>
                    </m:r>
                    <m:d>
                      <m:dPr>
                        <m:ctrlPr>
                          <a:rPr lang="pt-B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e>
                    </m:d>
                  </m:oMath>
                </a14:m>
                <a:r>
                  <a:rPr lang="pt-BR" dirty="0"/>
                  <a:t> é a </a:t>
                </a:r>
                <a:r>
                  <a:rPr lang="pt-BR" b="1" i="1" dirty="0"/>
                  <a:t>distribuição uniforme</a:t>
                </a:r>
                <a:r>
                  <a:rPr lang="pt-BR" dirty="0"/>
                  <a:t>.</a:t>
                </a:r>
              </a:p>
              <a:p>
                <a:r>
                  <a:rPr lang="pt-BR" dirty="0"/>
                  <a:t>Outra heurística de inicialização dos pesos seria:</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Sub>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6</m:t>
                                </m:r>
                              </m:num>
                              <m:den>
                                <m:r>
                                  <a:rPr lang="pt-BR" b="0" i="1" smtClean="0">
                                    <a:latin typeface="Cambria Math" panose="02040503050406030204" pitchFamily="18" charset="0"/>
                                    <a:ea typeface="Cambria Math" panose="02040503050406030204" pitchFamily="18" charset="0"/>
                                  </a:rPr>
                                  <m:t>𝑚</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den>
                            </m:f>
                          </m:e>
                        </m:rad>
                        <m:r>
                          <a:rPr lang="pt-BR" i="1">
                            <a:latin typeface="Cambria Math" panose="02040503050406030204" pitchFamily="18" charset="0"/>
                            <a:ea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6</m:t>
                                </m:r>
                              </m:num>
                              <m:den>
                                <m:r>
                                  <a:rPr lang="pt-BR" i="1">
                                    <a:latin typeface="Cambria Math" panose="02040503050406030204" pitchFamily="18" charset="0"/>
                                    <a:ea typeface="Cambria Math" panose="02040503050406030204" pitchFamily="18" charset="0"/>
                                  </a:rPr>
                                  <m:t>𝑚</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𝑛</m:t>
                                </m:r>
                              </m:den>
                            </m:f>
                          </m:e>
                        </m:rad>
                      </m:e>
                    </m:d>
                  </m:oMath>
                </a14:m>
                <a:r>
                  <a:rPr lang="pt-BR" dirty="0"/>
                  <a:t>.</a:t>
                </a:r>
              </a:p>
              <a:p>
                <a:r>
                  <a:rPr lang="pt-BR" dirty="0"/>
                  <a:t>Uma heurística para a inicialização dos termos de </a:t>
                </a:r>
                <a:r>
                  <a:rPr lang="pt-BR" b="1" i="1" dirty="0"/>
                  <a:t>bias</a:t>
                </a:r>
                <a:r>
                  <a:rPr lang="pt-BR" dirty="0"/>
                  <a:t> é inicializá-los com </a:t>
                </a:r>
                <a:r>
                  <a:rPr lang="pt-BR" b="1" i="1" dirty="0"/>
                  <a:t>valores nulos</a:t>
                </a:r>
                <a:r>
                  <a:rPr lang="pt-BR" dirty="0"/>
                  <a:t>. </a:t>
                </a:r>
                <a:endParaRPr lang="pt-BR" dirty="0" smtClean="0"/>
              </a:p>
              <a:p>
                <a:r>
                  <a:rPr lang="pt-BR" dirty="0" smtClean="0"/>
                  <a:t>Esta </a:t>
                </a:r>
                <a:r>
                  <a:rPr lang="pt-BR" dirty="0"/>
                  <a:t>heurística se mostra bastante eficiente na maioria dos casos.</a:t>
                </a:r>
              </a:p>
              <a:p>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65933" cy="4863042"/>
              </a:xfrm>
              <a:blipFill rotWithShape="0">
                <a:blip r:embed="rId3"/>
                <a:stretch>
                  <a:fillRect l="-936" t="-2506" r="-771" b="-627"/>
                </a:stretch>
              </a:blipFill>
            </p:spPr>
            <p:txBody>
              <a:bodyPr/>
              <a:lstStyle/>
              <a:p>
                <a:r>
                  <a:rPr lang="pt-BR">
                    <a:noFill/>
                  </a:rPr>
                  <a:t> </a:t>
                </a:r>
              </a:p>
            </p:txBody>
          </p:sp>
        </mc:Fallback>
      </mc:AlternateContent>
    </p:spTree>
    <p:extLst>
      <p:ext uri="{BB962C8B-B14F-4D97-AF65-F5344CB8AC3E}">
        <p14:creationId xmlns:p14="http://schemas.microsoft.com/office/powerpoint/2010/main" val="9680556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832"/>
            <a:ext cx="10515600" cy="982412"/>
          </a:xfrm>
        </p:spPr>
        <p:txBody>
          <a:bodyPr/>
          <a:lstStyle/>
          <a:p>
            <a:r>
              <a:rPr lang="pt-BR" dirty="0"/>
              <a:t>Redes Neurais MLP com SciKit-Learn</a:t>
            </a:r>
          </a:p>
        </p:txBody>
      </p:sp>
      <p:sp>
        <p:nvSpPr>
          <p:cNvPr id="3" name="Content Placeholder 2"/>
          <p:cNvSpPr>
            <a:spLocks noGrp="1"/>
          </p:cNvSpPr>
          <p:nvPr>
            <p:ph idx="1"/>
          </p:nvPr>
        </p:nvSpPr>
        <p:spPr>
          <a:xfrm>
            <a:off x="838199" y="1562352"/>
            <a:ext cx="11000875" cy="5167311"/>
          </a:xfrm>
        </p:spPr>
        <p:txBody>
          <a:bodyPr>
            <a:normAutofit fontScale="92500" lnSpcReduction="10000"/>
          </a:bodyPr>
          <a:lstStyle/>
          <a:p>
            <a:r>
              <a:rPr lang="pt-BR" dirty="0"/>
              <a:t>A biblioteca SciKit-Learn disponibiliza algumas classes para o treinamento de redes neurais multi-layer perceptron.</a:t>
            </a:r>
          </a:p>
          <a:p>
            <a:r>
              <a:rPr lang="pt-BR" dirty="0"/>
              <a:t>Entretanto, as implementações desta biblioteca não se destinam a aplicações de larga escala. </a:t>
            </a:r>
          </a:p>
          <a:p>
            <a:r>
              <a:rPr lang="pt-BR" dirty="0"/>
              <a:t>Em particular, a biblioteca scikit-learn não oferece suporte a GPUs. </a:t>
            </a:r>
          </a:p>
          <a:p>
            <a:r>
              <a:rPr lang="pt-BR" dirty="0"/>
              <a:t>Para implementações muito mais rápidas, baseadas em GPU, bem como estruturas que oferecem muito mais flexibilidade para criar arquiteturas de aprendizado profundo, por exemplo, devemos utilizar outras bibliotecas como:</a:t>
            </a:r>
          </a:p>
          <a:p>
            <a:pPr lvl="1">
              <a:buFont typeface="Wingdings" panose="05000000000000000000" pitchFamily="2" charset="2"/>
              <a:buChar char="§"/>
            </a:pPr>
            <a:r>
              <a:rPr lang="pt-BR" b="1" i="1" dirty="0"/>
              <a:t>Tensorflow</a:t>
            </a:r>
            <a:r>
              <a:rPr lang="pt-BR" dirty="0"/>
              <a:t>: biblioteca para desenvolvimento de aplicações eficientes e escaláveis de machine learning.</a:t>
            </a:r>
          </a:p>
          <a:p>
            <a:pPr lvl="1">
              <a:buFont typeface="Wingdings" panose="05000000000000000000" pitchFamily="2" charset="2"/>
              <a:buChar char="§"/>
            </a:pPr>
            <a:r>
              <a:rPr lang="pt-BR" b="1" i="1" dirty="0"/>
              <a:t>keras</a:t>
            </a:r>
            <a:r>
              <a:rPr lang="pt-BR" dirty="0"/>
              <a:t>: uma biblioteca para desenvolvimento de aplicações Deep Learning capaz de rodar sobre o TensorFlow ou o Theano.</a:t>
            </a:r>
          </a:p>
          <a:p>
            <a:pPr lvl="1">
              <a:buFont typeface="Wingdings" panose="05000000000000000000" pitchFamily="2" charset="2"/>
              <a:buChar char="§"/>
            </a:pPr>
            <a:r>
              <a:rPr lang="pt-BR" b="1" i="1" dirty="0"/>
              <a:t>skorch</a:t>
            </a:r>
            <a:r>
              <a:rPr lang="pt-BR" dirty="0"/>
              <a:t>: uma biblioteca de rede neural compatível com o scikit-learn que </a:t>
            </a:r>
            <a:r>
              <a:rPr lang="pt-BR" dirty="0" smtClean="0"/>
              <a:t>encapsula </a:t>
            </a:r>
            <a:r>
              <a:rPr lang="pt-BR" dirty="0"/>
              <a:t>a biblioteca PyTorch.</a:t>
            </a:r>
          </a:p>
          <a:p>
            <a:pPr lvl="1">
              <a:buFont typeface="Wingdings" panose="05000000000000000000" pitchFamily="2" charset="2"/>
              <a:buChar char="§"/>
            </a:pPr>
            <a:r>
              <a:rPr lang="pt-BR" dirty="0"/>
              <a:t>Entre outras: </a:t>
            </a:r>
            <a:r>
              <a:rPr lang="pt-BR" dirty="0">
                <a:hlinkClick r:id="rId3"/>
              </a:rPr>
              <a:t>https://scikit-learn.org/stable/related_projects.html#related-projects</a:t>
            </a:r>
            <a:endParaRPr lang="pt-BR" dirty="0"/>
          </a:p>
          <a:p>
            <a:pPr lvl="1"/>
            <a:endParaRPr lang="pt-BR" dirty="0"/>
          </a:p>
        </p:txBody>
      </p:sp>
    </p:spTree>
    <p:extLst>
      <p:ext uri="{BB962C8B-B14F-4D97-AF65-F5344CB8AC3E}">
        <p14:creationId xmlns:p14="http://schemas.microsoft.com/office/powerpoint/2010/main" val="6633676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20748"/>
            <a:ext cx="10762397" cy="868414"/>
          </a:xfrm>
        </p:spPr>
        <p:txBody>
          <a:bodyPr/>
          <a:lstStyle/>
          <a:p>
            <a:r>
              <a:rPr lang="pt-BR" dirty="0"/>
              <a:t>Detecção de símbolos QPSK com MLPClassifier</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7948" t="6259" r="9104" b="2733"/>
          <a:stretch/>
        </p:blipFill>
        <p:spPr>
          <a:xfrm>
            <a:off x="7171979" y="3241478"/>
            <a:ext cx="4878993" cy="1784355"/>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11418" r="9304" b="3806"/>
          <a:stretch/>
        </p:blipFill>
        <p:spPr>
          <a:xfrm>
            <a:off x="8616377" y="1319251"/>
            <a:ext cx="1990195" cy="1860279"/>
          </a:xfrm>
          <a:prstGeom prst="rect">
            <a:avLst/>
          </a:prstGeom>
        </p:spPr>
      </p:pic>
      <p:sp>
        <p:nvSpPr>
          <p:cNvPr id="7" name="Rectangle 6"/>
          <p:cNvSpPr/>
          <p:nvPr/>
        </p:nvSpPr>
        <p:spPr>
          <a:xfrm>
            <a:off x="838199" y="1333587"/>
            <a:ext cx="5090169" cy="5170646"/>
          </a:xfrm>
          <a:prstGeom prst="rect">
            <a:avLst/>
          </a:prstGeom>
        </p:spPr>
        <p:txBody>
          <a:bodyPr wrap="square">
            <a:spAutoFit/>
          </a:bodyPr>
          <a:lstStyle/>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neural_network </a:t>
            </a:r>
            <a:r>
              <a:rPr lang="pt-BR" sz="1000" b="1" dirty="0">
                <a:solidFill>
                  <a:srgbClr val="0000FF"/>
                </a:solidFill>
                <a:highlight>
                  <a:srgbClr val="FFFFFF"/>
                </a:highlight>
              </a:rPr>
              <a:t>import</a:t>
            </a:r>
            <a:r>
              <a:rPr lang="pt-BR" sz="1000" dirty="0">
                <a:solidFill>
                  <a:srgbClr val="000000"/>
                </a:solidFill>
                <a:highlight>
                  <a:srgbClr val="FFFFFF"/>
                </a:highlight>
              </a:rPr>
              <a:t> MLPClassifier</a:t>
            </a:r>
          </a:p>
          <a:p>
            <a:r>
              <a:rPr lang="pt-BR" sz="1000" b="1" dirty="0">
                <a:solidFill>
                  <a:srgbClr val="0000FF"/>
                </a:solidFill>
                <a:highlight>
                  <a:srgbClr val="FFFFFF"/>
                </a:highlight>
              </a:rPr>
              <a:t>import</a:t>
            </a:r>
            <a:r>
              <a:rPr lang="pt-BR" sz="1000" dirty="0">
                <a:solidFill>
                  <a:srgbClr val="000000"/>
                </a:solidFill>
                <a:highlight>
                  <a:srgbClr val="FFFFFF"/>
                </a:highlight>
              </a:rPr>
              <a:t> numpy </a:t>
            </a:r>
            <a:r>
              <a:rPr lang="pt-BR" sz="1000" b="1" dirty="0">
                <a:solidFill>
                  <a:srgbClr val="0000FF"/>
                </a:solidFill>
                <a:highlight>
                  <a:srgbClr val="FFFFFF"/>
                </a:highlight>
              </a:rPr>
              <a:t>as</a:t>
            </a:r>
            <a:r>
              <a:rPr lang="pt-BR" sz="1000" dirty="0">
                <a:solidFill>
                  <a:srgbClr val="000000"/>
                </a:solidFill>
                <a:highlight>
                  <a:srgbClr val="FFFFFF"/>
                </a:highlight>
              </a:rPr>
              <a:t> np</a:t>
            </a:r>
          </a:p>
          <a:p>
            <a:endParaRPr lang="pt-BR" sz="1000" dirty="0">
              <a:solidFill>
                <a:srgbClr val="000000"/>
              </a:solidFill>
              <a:highlight>
                <a:srgbClr val="FFFFFF"/>
              </a:highlight>
            </a:endParaRPr>
          </a:p>
          <a:p>
            <a:r>
              <a:rPr lang="en-US" sz="1000" dirty="0">
                <a:solidFill>
                  <a:srgbClr val="008000"/>
                </a:solidFill>
                <a:highlight>
                  <a:srgbClr val="FFFFFF"/>
                </a:highlight>
              </a:rPr>
              <a:t># Number of QPSK symbols to be transmitted.</a:t>
            </a:r>
            <a:endParaRPr lang="en-US" sz="1000" dirty="0">
              <a:solidFill>
                <a:srgbClr val="000000"/>
              </a:solidFill>
              <a:highlight>
                <a:srgbClr val="FFFFFF"/>
              </a:highlight>
            </a:endParaRPr>
          </a:p>
          <a:p>
            <a:r>
              <a:rPr lang="pt-BR" sz="1000" dirty="0">
                <a:solidFill>
                  <a:srgbClr val="000000"/>
                </a:solidFill>
                <a:highlight>
                  <a:srgbClr val="FFFFFF"/>
                </a:highlight>
              </a:rPr>
              <a:t>N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 Modulation ***********</a:t>
            </a:r>
            <a:endParaRPr lang="pt-BR" sz="1000" dirty="0">
              <a:solidFill>
                <a:srgbClr val="000000"/>
              </a:solidFill>
              <a:highlight>
                <a:srgbClr val="FFFFFF"/>
              </a:highlight>
            </a:endParaRPr>
          </a:p>
          <a:p>
            <a:r>
              <a:rPr lang="pt-BR" sz="1000" dirty="0">
                <a:solidFill>
                  <a:srgbClr val="008000"/>
                </a:solidFill>
                <a:highlight>
                  <a:srgbClr val="FFFFFF"/>
                </a:highlight>
              </a:rPr>
              <a:t># Generate N binary symbols.</a:t>
            </a:r>
            <a:endParaRPr lang="pt-BR" sz="1000" dirty="0">
              <a:solidFill>
                <a:srgbClr val="000000"/>
              </a:solidFill>
              <a:highlight>
                <a:srgbClr val="FFFFFF"/>
              </a:highlight>
            </a:endParaRPr>
          </a:p>
          <a:p>
            <a:r>
              <a:rPr lang="pt-BR" sz="1000" dirty="0">
                <a:solidFill>
                  <a:srgbClr val="000000"/>
                </a:solidFill>
                <a:highlight>
                  <a:srgbClr val="FFFFFF"/>
                </a:highlight>
              </a:rPr>
              <a:t>bits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8000"/>
                </a:solidFill>
                <a:highlight>
                  <a:srgbClr val="FFFFFF"/>
                </a:highlight>
              </a:rPr>
              <a:t># Modulate the binary stream into QPSK symbols.</a:t>
            </a:r>
            <a:endParaRPr lang="en-US" sz="1000" dirty="0">
              <a:solidFill>
                <a:srgbClr val="000000"/>
              </a:solidFill>
              <a:highlight>
                <a:srgbClr val="FFFFFF"/>
              </a:highlight>
            </a:endParaRPr>
          </a:p>
          <a:p>
            <a:r>
              <a:rPr lang="pt-BR" sz="1000" dirty="0">
                <a:solidFill>
                  <a:srgbClr val="000000"/>
                </a:solidFill>
                <a:highlight>
                  <a:srgbClr val="FFFFFF"/>
                </a:highlight>
              </a:rPr>
              <a:t>s </a:t>
            </a:r>
            <a:r>
              <a:rPr lang="pt-BR" sz="1000" b="1" dirty="0">
                <a:solidFill>
                  <a:srgbClr val="000080"/>
                </a:solidFill>
                <a:highlight>
                  <a:srgbClr val="FFFFFF"/>
                </a:highlight>
              </a:rPr>
              <a:t>=</a:t>
            </a:r>
            <a:r>
              <a:rPr lang="pt-BR" sz="1000" dirty="0">
                <a:solidFill>
                  <a:srgbClr val="000000"/>
                </a:solidFill>
                <a:highlight>
                  <a:srgbClr val="FFFFFF"/>
                </a:highlight>
              </a:rPr>
              <a:t> mod</a:t>
            </a:r>
            <a:r>
              <a:rPr lang="pt-BR" sz="1000" b="1" dirty="0">
                <a:solidFill>
                  <a:srgbClr val="000080"/>
                </a:solidFill>
                <a:highlight>
                  <a:srgbClr val="FFFFFF"/>
                </a:highlight>
              </a:rPr>
              <a:t>(</a:t>
            </a:r>
            <a:r>
              <a:rPr lang="pt-BR" sz="1000" dirty="0">
                <a:solidFill>
                  <a:srgbClr val="000000"/>
                </a:solidFill>
                <a:highlight>
                  <a:srgbClr val="FFFFFF"/>
                </a:highlight>
              </a:rPr>
              <a:t>bits</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 AWGN Channel ***********</a:t>
            </a:r>
            <a:endParaRPr lang="pt-BR" sz="1000" dirty="0">
              <a:solidFill>
                <a:srgbClr val="000000"/>
              </a:solidFill>
              <a:highlight>
                <a:srgbClr val="FFFFFF"/>
              </a:highlight>
            </a:endParaRPr>
          </a:p>
          <a:p>
            <a:r>
              <a:rPr lang="pt-BR" sz="1000" dirty="0">
                <a:solidFill>
                  <a:srgbClr val="008000"/>
                </a:solidFill>
                <a:highlight>
                  <a:srgbClr val="FFFFFF"/>
                </a:highlight>
              </a:rPr>
              <a:t># Generate noise vector. </a:t>
            </a:r>
            <a:endParaRPr lang="pt-BR" sz="1000" dirty="0">
              <a:solidFill>
                <a:srgbClr val="000000"/>
              </a:solidFill>
              <a:highlight>
                <a:srgbClr val="FFFFFF"/>
              </a:highlight>
            </a:endParaRPr>
          </a:p>
          <a:p>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seed</a:t>
            </a:r>
            <a:r>
              <a:rPr lang="pt-BR" sz="1000" b="1" dirty="0">
                <a:solidFill>
                  <a:srgbClr val="000080"/>
                </a:solidFill>
                <a:highlight>
                  <a:srgbClr val="FFFFFF"/>
                </a:highlight>
              </a:rPr>
              <a:t>(</a:t>
            </a:r>
            <a:r>
              <a:rPr lang="pt-BR" sz="1000" dirty="0">
                <a:solidFill>
                  <a:srgbClr val="000000"/>
                </a:solidFill>
                <a:highlight>
                  <a:srgbClr val="FFFFFF"/>
                </a:highlight>
              </a:rPr>
              <a:t>seed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noise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2.0</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1j</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8000"/>
                </a:solidFill>
                <a:highlight>
                  <a:srgbClr val="FFFFFF"/>
                </a:highlight>
              </a:rPr>
              <a:t># Pass symbols through AWGN channel.</a:t>
            </a:r>
            <a:endParaRPr lang="en-US" sz="1000" dirty="0">
              <a:solidFill>
                <a:srgbClr val="000000"/>
              </a:solidFill>
              <a:highlight>
                <a:srgbClr val="FFFFFF"/>
              </a:highlight>
            </a:endParaRPr>
          </a:p>
          <a:p>
            <a:r>
              <a:rPr lang="pt-BR" sz="1000" dirty="0">
                <a:solidFill>
                  <a:srgbClr val="000000"/>
                </a:solidFill>
                <a:highlight>
                  <a:srgbClr val="FFFFFF"/>
                </a:highlight>
              </a:rPr>
              <a:t>y </a:t>
            </a:r>
            <a:r>
              <a:rPr lang="pt-BR" sz="1000" b="1" dirty="0">
                <a:solidFill>
                  <a:srgbClr val="000080"/>
                </a:solidFill>
                <a:highlight>
                  <a:srgbClr val="FFFFFF"/>
                </a:highlight>
              </a:rPr>
              <a:t>=</a:t>
            </a:r>
            <a:r>
              <a:rPr lang="pt-BR" sz="1000" dirty="0">
                <a:solidFill>
                  <a:srgbClr val="000000"/>
                </a:solidFill>
                <a:highlight>
                  <a:srgbClr val="FFFFFF"/>
                </a:highlight>
              </a:rPr>
              <a:t> s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FF0000"/>
                </a:solidFill>
                <a:highlight>
                  <a:srgbClr val="FFFFFF"/>
                </a:highlight>
              </a:rPr>
              <a:t>0.2</a:t>
            </a:r>
            <a:r>
              <a:rPr lang="pt-BR" sz="1000" b="1" dirty="0">
                <a:solidFill>
                  <a:srgbClr val="000080"/>
                </a:solidFill>
                <a:highlight>
                  <a:srgbClr val="FFFFFF"/>
                </a:highlight>
              </a:rPr>
              <a:t>)*</a:t>
            </a:r>
            <a:r>
              <a:rPr lang="pt-BR" sz="1000" dirty="0">
                <a:solidFill>
                  <a:srgbClr val="000000"/>
                </a:solidFill>
                <a:highlight>
                  <a:srgbClr val="FFFFFF"/>
                </a:highlight>
              </a:rPr>
              <a:t>noise</a:t>
            </a:r>
          </a:p>
          <a:p>
            <a:endParaRPr lang="pt-BR" sz="1000" dirty="0">
              <a:solidFill>
                <a:srgbClr val="000000"/>
              </a:solidFill>
              <a:highlight>
                <a:srgbClr val="FFFFFF"/>
              </a:highlight>
            </a:endParaRPr>
          </a:p>
          <a:p>
            <a:r>
              <a:rPr lang="pt-BR" sz="1000" dirty="0">
                <a:solidFill>
                  <a:srgbClr val="008000"/>
                </a:solidFill>
                <a:highlight>
                  <a:srgbClr val="FFFFFF"/>
                </a:highlight>
              </a:rPr>
              <a:t># *********** Demodulation ***********</a:t>
            </a:r>
            <a:endParaRPr lang="pt-BR" sz="1000" dirty="0">
              <a:solidFill>
                <a:srgbClr val="000000"/>
              </a:solidFill>
              <a:highlight>
                <a:srgbClr val="FFFFFF"/>
              </a:highlight>
            </a:endParaRPr>
          </a:p>
          <a:p>
            <a:r>
              <a:rPr lang="fr-FR" sz="1000" dirty="0">
                <a:solidFill>
                  <a:srgbClr val="008000"/>
                </a:solidFill>
                <a:highlight>
                  <a:srgbClr val="FFFFFF"/>
                </a:highlight>
              </a:rPr>
              <a:t># </a:t>
            </a:r>
            <a:r>
              <a:rPr lang="fr-FR" sz="1000" dirty="0" err="1">
                <a:solidFill>
                  <a:srgbClr val="008000"/>
                </a:solidFill>
                <a:highlight>
                  <a:srgbClr val="FFFFFF"/>
                </a:highlight>
              </a:rPr>
              <a:t>Instantiate</a:t>
            </a:r>
            <a:r>
              <a:rPr lang="fr-FR" sz="1000" dirty="0">
                <a:solidFill>
                  <a:srgbClr val="008000"/>
                </a:solidFill>
                <a:highlight>
                  <a:srgbClr val="FFFFFF"/>
                </a:highlight>
              </a:rPr>
              <a:t> Multi layer Perceptron Classifier.</a:t>
            </a:r>
            <a:endParaRPr lang="fr-FR" sz="1000" dirty="0">
              <a:solidFill>
                <a:srgbClr val="000000"/>
              </a:solidFill>
              <a:highlight>
                <a:srgbClr val="FFFFFF"/>
              </a:highlight>
            </a:endParaRPr>
          </a:p>
          <a:p>
            <a:r>
              <a:rPr lang="pt-BR" sz="1000" dirty="0">
                <a:solidFill>
                  <a:srgbClr val="000000"/>
                </a:solidFill>
                <a:highlight>
                  <a:srgbClr val="FFFFFF"/>
                </a:highlight>
              </a:rPr>
              <a:t>clf </a:t>
            </a:r>
            <a:r>
              <a:rPr lang="pt-BR" sz="1000" b="1" dirty="0">
                <a:solidFill>
                  <a:srgbClr val="000080"/>
                </a:solidFill>
                <a:highlight>
                  <a:srgbClr val="FFFFFF"/>
                </a:highlight>
              </a:rPr>
              <a:t>=</a:t>
            </a:r>
            <a:r>
              <a:rPr lang="pt-BR" sz="1000" dirty="0">
                <a:solidFill>
                  <a:srgbClr val="000000"/>
                </a:solidFill>
                <a:highlight>
                  <a:srgbClr val="FFFFFF"/>
                </a:highlight>
              </a:rPr>
              <a:t> MLPClassifier</a:t>
            </a:r>
            <a:r>
              <a:rPr lang="pt-BR" sz="1000" b="1" dirty="0">
                <a:solidFill>
                  <a:srgbClr val="000080"/>
                </a:solidFill>
                <a:highlight>
                  <a:srgbClr val="FFFFFF"/>
                </a:highlight>
              </a:rPr>
              <a:t>(</a:t>
            </a:r>
            <a:r>
              <a:rPr lang="pt-BR" sz="1000" dirty="0">
                <a:solidFill>
                  <a:srgbClr val="000000"/>
                </a:solidFill>
                <a:highlight>
                  <a:srgbClr val="FFFFFF"/>
                </a:highlight>
              </a:rPr>
              <a:t>hidden_layer_sizes</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 activation</a:t>
            </a:r>
            <a:r>
              <a:rPr lang="pt-BR" sz="1000" b="1" dirty="0">
                <a:solidFill>
                  <a:srgbClr val="000080"/>
                </a:solidFill>
                <a:highlight>
                  <a:srgbClr val="FFFFFF"/>
                </a:highlight>
              </a:rPr>
              <a:t>=</a:t>
            </a:r>
            <a:r>
              <a:rPr lang="pt-BR" sz="1000" dirty="0">
                <a:solidFill>
                  <a:srgbClr val="808080"/>
                </a:solidFill>
                <a:highlight>
                  <a:srgbClr val="FFFFFF"/>
                </a:highlight>
              </a:rPr>
              <a:t>'logistic'</a:t>
            </a:r>
            <a:r>
              <a:rPr lang="pt-BR" sz="1000" b="1" dirty="0">
                <a:solidFill>
                  <a:srgbClr val="000080"/>
                </a:solidFill>
                <a:highlight>
                  <a:srgbClr val="FFFFFF"/>
                </a:highlight>
              </a:rPr>
              <a:t>,</a:t>
            </a:r>
            <a:r>
              <a:rPr lang="pt-BR" sz="1000" dirty="0">
                <a:solidFill>
                  <a:srgbClr val="000000"/>
                </a:solidFill>
                <a:highlight>
                  <a:srgbClr val="FFFFFF"/>
                </a:highlight>
              </a:rPr>
              <a:t> solver</a:t>
            </a:r>
            <a:r>
              <a:rPr lang="pt-BR" sz="1000" b="1" dirty="0">
                <a:solidFill>
                  <a:srgbClr val="000080"/>
                </a:solidFill>
                <a:highlight>
                  <a:srgbClr val="FFFFFF"/>
                </a:highlight>
              </a:rPr>
              <a:t>=</a:t>
            </a:r>
            <a:r>
              <a:rPr lang="pt-BR" sz="1000" dirty="0">
                <a:solidFill>
                  <a:srgbClr val="808080"/>
                </a:solidFill>
                <a:highlight>
                  <a:srgbClr val="FFFFFF"/>
                </a:highlight>
              </a:rPr>
              <a:t>'sgd'</a:t>
            </a:r>
            <a:r>
              <a:rPr lang="pt-BR" sz="1000" b="1" dirty="0">
                <a:solidFill>
                  <a:srgbClr val="000080"/>
                </a:solidFill>
                <a:highlight>
                  <a:srgbClr val="FFFFFF"/>
                </a:highlight>
              </a:rPr>
              <a:t>,</a:t>
            </a:r>
            <a:r>
              <a:rPr lang="pt-BR" sz="1000" dirty="0">
                <a:solidFill>
                  <a:srgbClr val="000000"/>
                </a:solidFill>
                <a:highlight>
                  <a:srgbClr val="FFFFFF"/>
                </a:highlight>
              </a:rPr>
              <a:t> batch_size</a:t>
            </a:r>
            <a:r>
              <a:rPr lang="pt-BR" sz="1000" b="1" dirty="0">
                <a:solidFill>
                  <a:srgbClr val="000080"/>
                </a:solidFill>
                <a:highlight>
                  <a:srgbClr val="FFFFFF"/>
                </a:highlight>
              </a:rPr>
              <a:t>=</a:t>
            </a:r>
            <a:r>
              <a:rPr lang="pt-BR" sz="1000" dirty="0">
                <a:solidFill>
                  <a:srgbClr val="FF0000"/>
                </a:solidFill>
                <a:highlight>
                  <a:srgbClr val="FFFFFF"/>
                </a:highlight>
              </a:rPr>
              <a:t>50</a:t>
            </a:r>
            <a:r>
              <a:rPr lang="pt-BR" sz="1000" b="1" dirty="0">
                <a:solidFill>
                  <a:srgbClr val="000080"/>
                </a:solidFill>
                <a:highlight>
                  <a:srgbClr val="FFFFFF"/>
                </a:highlight>
              </a:rPr>
              <a:t>,</a:t>
            </a:r>
            <a:r>
              <a:rPr lang="pt-BR" sz="1000" dirty="0">
                <a:solidFill>
                  <a:srgbClr val="000000"/>
                </a:solidFill>
                <a:highlight>
                  <a:srgbClr val="FFFFFF"/>
                </a:highlight>
              </a:rPr>
              <a:t> learning_rate</a:t>
            </a:r>
            <a:r>
              <a:rPr lang="pt-BR" sz="1000" b="1" dirty="0">
                <a:solidFill>
                  <a:srgbClr val="000080"/>
                </a:solidFill>
                <a:highlight>
                  <a:srgbClr val="FFFFFF"/>
                </a:highlight>
              </a:rPr>
              <a:t>=</a:t>
            </a:r>
            <a:r>
              <a:rPr lang="pt-BR" sz="1000" dirty="0">
                <a:solidFill>
                  <a:srgbClr val="808080"/>
                </a:solidFill>
                <a:highlight>
                  <a:srgbClr val="FFFFFF"/>
                </a:highlight>
              </a:rPr>
              <a:t>'adaptive'</a:t>
            </a:r>
            <a:r>
              <a:rPr lang="pt-BR" sz="1000" b="1" dirty="0">
                <a:solidFill>
                  <a:srgbClr val="000080"/>
                </a:solidFill>
                <a:highlight>
                  <a:srgbClr val="FFFFFF"/>
                </a:highlight>
              </a:rPr>
              <a:t>,</a:t>
            </a:r>
            <a:r>
              <a:rPr lang="pt-BR" sz="1000" dirty="0">
                <a:solidFill>
                  <a:srgbClr val="000000"/>
                </a:solidFill>
                <a:highlight>
                  <a:srgbClr val="FFFFFF"/>
                </a:highlight>
              </a:rPr>
              <a:t> random_state</a:t>
            </a:r>
            <a:r>
              <a:rPr lang="pt-BR" sz="1000" b="1" dirty="0">
                <a:solidFill>
                  <a:srgbClr val="000080"/>
                </a:solidFill>
                <a:highlight>
                  <a:srgbClr val="FFFFFF"/>
                </a:highlight>
              </a:rPr>
              <a:t>=</a:t>
            </a:r>
            <a:r>
              <a:rPr lang="pt-BR" sz="1000" dirty="0">
                <a:solidFill>
                  <a:srgbClr val="000000"/>
                </a:solidFill>
                <a:highlight>
                  <a:srgbClr val="FFFFFF"/>
                </a:highlight>
              </a:rPr>
              <a:t>seed</a:t>
            </a:r>
            <a:r>
              <a:rPr lang="pt-BR" sz="1000" b="1" dirty="0">
                <a:solidFill>
                  <a:srgbClr val="000080"/>
                </a:solidFill>
                <a:highlight>
                  <a:srgbClr val="FFFFFF"/>
                </a:highlight>
              </a:rPr>
              <a:t>,</a:t>
            </a:r>
            <a:r>
              <a:rPr lang="pt-BR" sz="1000" dirty="0">
                <a:solidFill>
                  <a:srgbClr val="000000"/>
                </a:solidFill>
                <a:highlight>
                  <a:srgbClr val="FFFFFF"/>
                </a:highlight>
              </a:rPr>
              <a:t> max_iter</a:t>
            </a:r>
            <a:r>
              <a:rPr lang="pt-BR" sz="1000" b="1" dirty="0">
                <a:solidFill>
                  <a:srgbClr val="000080"/>
                </a:solidFill>
                <a:highlight>
                  <a:srgbClr val="FFFFFF"/>
                </a:highlight>
              </a:rPr>
              <a:t>=</a:t>
            </a:r>
            <a:r>
              <a:rPr lang="pt-BR" sz="1000" dirty="0">
                <a:solidFill>
                  <a:srgbClr val="FF0000"/>
                </a:solidFill>
                <a:highlight>
                  <a:srgbClr val="FFFFFF"/>
                </a:highlight>
              </a:rPr>
              <a:t>4000</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Split arrays into random train and test subsets.</a:t>
            </a:r>
            <a:endParaRPr lang="en-US" sz="1000" dirty="0">
              <a:solidFill>
                <a:srgbClr val="000000"/>
              </a:solidFill>
              <a:highlight>
                <a:srgbClr val="FFFFFF"/>
              </a:highlight>
            </a:endParaRPr>
          </a:p>
          <a:p>
            <a:r>
              <a:rPr lang="en-US" sz="1000" dirty="0" err="1">
                <a:solidFill>
                  <a:srgbClr val="000000"/>
                </a:solidFill>
                <a:highlight>
                  <a:srgbClr val="FFFFFF"/>
                </a:highlight>
              </a:rPr>
              <a:t>s_test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s_train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b_test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b_train</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train_test_split</a:t>
            </a:r>
            <a:r>
              <a:rPr lang="en-US" sz="1000" b="1" dirty="0">
                <a:solidFill>
                  <a:srgbClr val="000080"/>
                </a:solidFill>
                <a:highlight>
                  <a:srgbClr val="FFFFFF"/>
                </a:highlight>
              </a:rPr>
              <a:t>(</a:t>
            </a:r>
            <a:r>
              <a:rPr lang="en-US" sz="1000" dirty="0">
                <a:solidFill>
                  <a:srgbClr val="000000"/>
                </a:solidFill>
                <a:highlight>
                  <a:srgbClr val="FFFFFF"/>
                </a:highlight>
              </a:rPr>
              <a:t>s</a:t>
            </a:r>
            <a:r>
              <a:rPr lang="en-US" sz="1000" b="1" dirty="0">
                <a:solidFill>
                  <a:srgbClr val="000080"/>
                </a:solidFill>
                <a:highlight>
                  <a:srgbClr val="FFFFFF"/>
                </a:highlight>
              </a:rPr>
              <a:t>,</a:t>
            </a:r>
            <a:r>
              <a:rPr lang="en-US" sz="1000" dirty="0">
                <a:solidFill>
                  <a:srgbClr val="000000"/>
                </a:solidFill>
                <a:highlight>
                  <a:srgbClr val="FFFFFF"/>
                </a:highlight>
              </a:rPr>
              <a:t> y</a:t>
            </a:r>
            <a:r>
              <a:rPr lang="en-US" sz="1000" b="1" dirty="0">
                <a:solidFill>
                  <a:srgbClr val="000080"/>
                </a:solidFill>
                <a:highlight>
                  <a:srgbClr val="FFFFFF"/>
                </a:highlight>
              </a:rPr>
              <a:t>,</a:t>
            </a:r>
            <a:r>
              <a:rPr lang="en-US" sz="1000" dirty="0">
                <a:solidFill>
                  <a:srgbClr val="000000"/>
                </a:solidFill>
                <a:highlight>
                  <a:srgbClr val="FFFFFF"/>
                </a:highlight>
              </a:rPr>
              <a:t> bits</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random_state</a:t>
            </a:r>
            <a:r>
              <a:rPr lang="en-US" sz="1000" b="1" dirty="0">
                <a:solidFill>
                  <a:srgbClr val="000080"/>
                </a:solidFill>
                <a:highlight>
                  <a:srgbClr val="FFFFFF"/>
                </a:highlight>
              </a:rPr>
              <a:t>=</a:t>
            </a:r>
            <a:r>
              <a:rPr lang="en-US" sz="1000" dirty="0">
                <a:solidFill>
                  <a:srgbClr val="000000"/>
                </a:solidFill>
                <a:highlight>
                  <a:srgbClr val="FFFFFF"/>
                </a:highlight>
              </a:rPr>
              <a:t>seed</a:t>
            </a:r>
            <a:r>
              <a:rPr lang="en-US" sz="1000" b="1" dirty="0">
                <a:solidFill>
                  <a:srgbClr val="000080"/>
                </a:solidFill>
                <a:highlight>
                  <a:srgbClr val="FFFFFF"/>
                </a:highlight>
              </a:rPr>
              <a:t>)</a:t>
            </a:r>
            <a:endParaRPr lang="en-US" sz="1000" dirty="0">
              <a:solidFill>
                <a:srgbClr val="000000"/>
              </a:solidFill>
              <a:highlight>
                <a:srgbClr val="FFFFFF"/>
              </a:highlight>
            </a:endParaRPr>
          </a:p>
          <a:p>
            <a:r>
              <a:rPr lang="en-US" sz="1000" dirty="0">
                <a:solidFill>
                  <a:srgbClr val="008000"/>
                </a:solidFill>
                <a:highlight>
                  <a:srgbClr val="FFFFFF"/>
                </a:highlight>
              </a:rPr>
              <a:t># </a:t>
            </a:r>
            <a:r>
              <a:rPr lang="en-US" sz="1000" dirty="0" err="1">
                <a:solidFill>
                  <a:srgbClr val="008000"/>
                </a:solidFill>
                <a:highlight>
                  <a:srgbClr val="FFFFFF"/>
                </a:highlight>
              </a:rPr>
              <a:t>SciKit-learn's</a:t>
            </a:r>
            <a:r>
              <a:rPr lang="en-US" sz="1000" dirty="0">
                <a:solidFill>
                  <a:srgbClr val="008000"/>
                </a:solidFill>
                <a:highlight>
                  <a:srgbClr val="FFFFFF"/>
                </a:highlight>
              </a:rPr>
              <a:t> MLPs do not support complex signals, then we split it into real and </a:t>
            </a:r>
            <a:r>
              <a:rPr lang="en-US" sz="1000" dirty="0" err="1">
                <a:solidFill>
                  <a:srgbClr val="008000"/>
                </a:solidFill>
                <a:highlight>
                  <a:srgbClr val="FFFFFF"/>
                </a:highlight>
              </a:rPr>
              <a:t>imag</a:t>
            </a:r>
            <a:r>
              <a:rPr lang="en-US" sz="1000" dirty="0">
                <a:solidFill>
                  <a:srgbClr val="008000"/>
                </a:solidFill>
                <a:highlight>
                  <a:srgbClr val="FFFFFF"/>
                </a:highlight>
              </a:rPr>
              <a:t> parts.</a:t>
            </a:r>
          </a:p>
          <a:p>
            <a:r>
              <a:rPr lang="pt-BR" sz="1000" dirty="0">
                <a:solidFill>
                  <a:srgbClr val="000000"/>
                </a:solidFill>
                <a:highlight>
                  <a:srgbClr val="FFFFFF"/>
                </a:highlight>
              </a:rPr>
              <a:t>Y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c_</a:t>
            </a:r>
            <a:r>
              <a:rPr lang="pt-BR" sz="1000" b="1" dirty="0">
                <a:solidFill>
                  <a:srgbClr val="000080"/>
                </a:solidFill>
                <a:highlight>
                  <a:srgbClr val="FFFFFF"/>
                </a:highlight>
              </a:rPr>
              <a:t>[</a:t>
            </a:r>
            <a:r>
              <a:rPr lang="pt-BR" sz="1000" dirty="0">
                <a:solidFill>
                  <a:srgbClr val="000000"/>
                </a:solidFill>
                <a:highlight>
                  <a:srgbClr val="FFFFFF"/>
                </a:highlight>
              </a:rPr>
              <a:t>y_train</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y_train</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Fit the MLP model.</a:t>
            </a:r>
            <a:endParaRPr lang="pt-BR" sz="1000" dirty="0">
              <a:solidFill>
                <a:srgbClr val="000000"/>
              </a:solidFill>
              <a:highlight>
                <a:srgbClr val="FFFFFF"/>
              </a:highlight>
            </a:endParaRPr>
          </a:p>
          <a:p>
            <a:r>
              <a:rPr lang="pt-BR" sz="1000" dirty="0">
                <a:solidFill>
                  <a:srgbClr val="000000"/>
                </a:solidFill>
                <a:highlight>
                  <a:srgbClr val="FFFFFF"/>
                </a:highlight>
              </a:rPr>
              <a:t>clf</a:t>
            </a:r>
            <a:r>
              <a:rPr lang="pt-BR" sz="1000" b="1" dirty="0">
                <a:solidFill>
                  <a:srgbClr val="000080"/>
                </a:solidFill>
                <a:highlight>
                  <a:srgbClr val="FFFFFF"/>
                </a:highlight>
              </a:rPr>
              <a:t>.</a:t>
            </a:r>
            <a:r>
              <a:rPr lang="pt-BR" sz="1000" dirty="0">
                <a:solidFill>
                  <a:srgbClr val="000000"/>
                </a:solidFill>
                <a:highlight>
                  <a:srgbClr val="FFFFFF"/>
                </a:highlight>
              </a:rPr>
              <a:t>fit</a:t>
            </a:r>
            <a:r>
              <a:rPr lang="pt-BR" sz="1000" b="1" dirty="0">
                <a:solidFill>
                  <a:srgbClr val="000080"/>
                </a:solidFill>
                <a:highlight>
                  <a:srgbClr val="FFFFFF"/>
                </a:highlight>
              </a:rPr>
              <a:t>(</a:t>
            </a:r>
            <a:r>
              <a:rPr lang="pt-BR" sz="1000" dirty="0">
                <a:solidFill>
                  <a:srgbClr val="000000"/>
                </a:solidFill>
                <a:highlight>
                  <a:srgbClr val="FFFFFF"/>
                </a:highlight>
              </a:rPr>
              <a:t>Y</a:t>
            </a:r>
            <a:r>
              <a:rPr lang="pt-BR" sz="1000" b="1" dirty="0">
                <a:solidFill>
                  <a:srgbClr val="000080"/>
                </a:solidFill>
                <a:highlight>
                  <a:srgbClr val="FFFFFF"/>
                </a:highlight>
              </a:rPr>
              <a:t>,</a:t>
            </a:r>
            <a:r>
              <a:rPr lang="pt-BR" sz="1000" dirty="0">
                <a:solidFill>
                  <a:srgbClr val="000000"/>
                </a:solidFill>
                <a:highlight>
                  <a:srgbClr val="FFFFFF"/>
                </a:highlight>
              </a:rPr>
              <a:t> toOneHotEncoding</a:t>
            </a:r>
            <a:r>
              <a:rPr lang="pt-BR" sz="1000" b="1" dirty="0">
                <a:solidFill>
                  <a:srgbClr val="000080"/>
                </a:solidFill>
                <a:highlight>
                  <a:srgbClr val="FFFFFF"/>
                </a:highlight>
              </a:rPr>
              <a:t>(</a:t>
            </a:r>
            <a:r>
              <a:rPr lang="pt-BR" sz="1000" dirty="0">
                <a:solidFill>
                  <a:srgbClr val="000000"/>
                </a:solidFill>
                <a:highlight>
                  <a:srgbClr val="FFFFFF"/>
                </a:highlight>
              </a:rPr>
              <a:t>b_train</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Prediction (detection) with trained MLP.</a:t>
            </a:r>
            <a:endParaRPr lang="en-US" sz="1000" dirty="0">
              <a:solidFill>
                <a:srgbClr val="000000"/>
              </a:solidFill>
              <a:highlight>
                <a:srgbClr val="FFFFFF"/>
              </a:highlight>
            </a:endParaRPr>
          </a:p>
          <a:p>
            <a:r>
              <a:rPr lang="pt-BR" sz="1000" dirty="0">
                <a:solidFill>
                  <a:srgbClr val="000000"/>
                </a:solidFill>
                <a:highlight>
                  <a:srgbClr val="FFFFFF"/>
                </a:highlight>
              </a:rPr>
              <a:t>detected_mlp </a:t>
            </a:r>
            <a:r>
              <a:rPr lang="pt-BR" sz="1000" b="1" dirty="0">
                <a:solidFill>
                  <a:srgbClr val="000080"/>
                </a:solidFill>
                <a:highlight>
                  <a:srgbClr val="FFFFFF"/>
                </a:highlight>
              </a:rPr>
              <a:t>=</a:t>
            </a:r>
            <a:r>
              <a:rPr lang="pt-BR" sz="1000" dirty="0">
                <a:solidFill>
                  <a:srgbClr val="000000"/>
                </a:solidFill>
                <a:highlight>
                  <a:srgbClr val="FFFFFF"/>
                </a:highlight>
              </a:rPr>
              <a:t> clf</a:t>
            </a:r>
            <a:r>
              <a:rPr lang="pt-BR" sz="1000" b="1" dirty="0">
                <a:solidFill>
                  <a:srgbClr val="000080"/>
                </a:solidFill>
                <a:highlight>
                  <a:srgbClr val="FFFFFF"/>
                </a:highlight>
              </a:rPr>
              <a:t>.</a:t>
            </a:r>
            <a:r>
              <a:rPr lang="pt-BR" sz="1000" dirty="0">
                <a:solidFill>
                  <a:srgbClr val="000000"/>
                </a:solidFill>
                <a:highlight>
                  <a:srgbClr val="FFFFFF"/>
                </a:highlight>
              </a:rPr>
              <a:t>predict</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c_</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 y_test</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Detection with optimum detector.</a:t>
            </a:r>
            <a:endParaRPr lang="pt-BR" sz="1000" dirty="0">
              <a:solidFill>
                <a:srgbClr val="000000"/>
              </a:solidFill>
              <a:highlight>
                <a:srgbClr val="FFFFFF"/>
              </a:highlight>
            </a:endParaRPr>
          </a:p>
          <a:p>
            <a:r>
              <a:rPr lang="pt-BR" sz="1000" dirty="0">
                <a:solidFill>
                  <a:srgbClr val="000000"/>
                </a:solidFill>
                <a:highlight>
                  <a:srgbClr val="FFFFFF"/>
                </a:highlight>
              </a:rPr>
              <a:t>detected_opt </a:t>
            </a:r>
            <a:r>
              <a:rPr lang="pt-BR" sz="1000" b="1" dirty="0">
                <a:solidFill>
                  <a:srgbClr val="000080"/>
                </a:solidFill>
                <a:highlight>
                  <a:srgbClr val="FFFFFF"/>
                </a:highlight>
              </a:rPr>
              <a:t>=</a:t>
            </a:r>
            <a:r>
              <a:rPr lang="pt-BR" sz="1000" dirty="0">
                <a:solidFill>
                  <a:srgbClr val="000000"/>
                </a:solidFill>
                <a:highlight>
                  <a:srgbClr val="FFFFFF"/>
                </a:highlight>
              </a:rPr>
              <a:t> optimumDemod</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c_</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 y_test</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p>
        </p:txBody>
      </p:sp>
      <p:sp>
        <p:nvSpPr>
          <p:cNvPr id="8" name="Rectangle 7"/>
          <p:cNvSpPr/>
          <p:nvPr/>
        </p:nvSpPr>
        <p:spPr>
          <a:xfrm>
            <a:off x="8126693" y="6488668"/>
            <a:ext cx="3924279" cy="369332"/>
          </a:xfrm>
          <a:prstGeom prst="rect">
            <a:avLst/>
          </a:prstGeom>
        </p:spPr>
        <p:txBody>
          <a:bodyPr wrap="none">
            <a:spAutoFit/>
          </a:bodyPr>
          <a:lstStyle/>
          <a:p>
            <a:r>
              <a:rPr lang="pt-BR" b="1" dirty="0">
                <a:solidFill>
                  <a:srgbClr val="00B0F0"/>
                </a:solidFill>
              </a:rPr>
              <a:t>Exemplo</a:t>
            </a:r>
            <a:r>
              <a:rPr lang="pt-BR" dirty="0">
                <a:solidFill>
                  <a:srgbClr val="00B0F0"/>
                </a:solidFill>
              </a:rPr>
              <a:t>: SciKitMLPQPSKClassifier.ipynb</a:t>
            </a:r>
          </a:p>
        </p:txBody>
      </p:sp>
      <p:cxnSp>
        <p:nvCxnSpPr>
          <p:cNvPr id="5" name="Straight Arrow Connector 4"/>
          <p:cNvCxnSpPr>
            <a:stCxn id="12" idx="1"/>
          </p:cNvCxnSpPr>
          <p:nvPr/>
        </p:nvCxnSpPr>
        <p:spPr>
          <a:xfrm flipH="1" flipV="1">
            <a:off x="3606800" y="1457750"/>
            <a:ext cx="78777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394579" y="1319251"/>
            <a:ext cx="2070100" cy="276999"/>
          </a:xfrm>
          <a:prstGeom prst="rect">
            <a:avLst/>
          </a:prstGeom>
          <a:noFill/>
        </p:spPr>
        <p:txBody>
          <a:bodyPr wrap="square" rtlCol="0">
            <a:spAutoFit/>
          </a:bodyPr>
          <a:lstStyle/>
          <a:p>
            <a:r>
              <a:rPr lang="pt-BR" sz="1200" dirty="0"/>
              <a:t>Importa a classe MLPClassifier</a:t>
            </a:r>
          </a:p>
        </p:txBody>
      </p:sp>
      <p:cxnSp>
        <p:nvCxnSpPr>
          <p:cNvPr id="15" name="Straight Arrow Connector 14"/>
          <p:cNvCxnSpPr>
            <a:stCxn id="16" idx="1"/>
          </p:cNvCxnSpPr>
          <p:nvPr/>
        </p:nvCxnSpPr>
        <p:spPr>
          <a:xfrm flipH="1">
            <a:off x="2838451" y="2276774"/>
            <a:ext cx="900432" cy="3823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738883" y="2045941"/>
            <a:ext cx="2014595" cy="461665"/>
          </a:xfrm>
          <a:prstGeom prst="rect">
            <a:avLst/>
          </a:prstGeom>
          <a:noFill/>
        </p:spPr>
        <p:txBody>
          <a:bodyPr wrap="square" rtlCol="0">
            <a:spAutoFit/>
          </a:bodyPr>
          <a:lstStyle/>
          <a:p>
            <a:r>
              <a:rPr lang="pt-BR" sz="1200" dirty="0"/>
              <a:t>Gera um sequência aleatória de bits para transmissão.</a:t>
            </a:r>
          </a:p>
        </p:txBody>
      </p:sp>
      <p:cxnSp>
        <p:nvCxnSpPr>
          <p:cNvPr id="19" name="Straight Arrow Connector 18"/>
          <p:cNvCxnSpPr>
            <a:stCxn id="20" idx="1"/>
          </p:cNvCxnSpPr>
          <p:nvPr/>
        </p:nvCxnSpPr>
        <p:spPr>
          <a:xfrm flipH="1">
            <a:off x="1651000" y="2918628"/>
            <a:ext cx="2032378" cy="59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683378" y="2687795"/>
            <a:ext cx="1822072" cy="461665"/>
          </a:xfrm>
          <a:prstGeom prst="rect">
            <a:avLst/>
          </a:prstGeom>
          <a:noFill/>
        </p:spPr>
        <p:txBody>
          <a:bodyPr wrap="square" rtlCol="0">
            <a:spAutoFit/>
          </a:bodyPr>
          <a:lstStyle/>
          <a:p>
            <a:r>
              <a:rPr lang="pt-BR" sz="1200" dirty="0"/>
              <a:t>Modula os símbolos QPSK com os bits gerados.</a:t>
            </a:r>
          </a:p>
        </p:txBody>
      </p:sp>
      <p:cxnSp>
        <p:nvCxnSpPr>
          <p:cNvPr id="26" name="Straight Arrow Connector 25"/>
          <p:cNvCxnSpPr>
            <a:stCxn id="27" idx="1"/>
          </p:cNvCxnSpPr>
          <p:nvPr/>
        </p:nvCxnSpPr>
        <p:spPr>
          <a:xfrm flipH="1">
            <a:off x="2260600" y="3424242"/>
            <a:ext cx="1597668" cy="2033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858268" y="3193409"/>
            <a:ext cx="2070100" cy="461665"/>
          </a:xfrm>
          <a:prstGeom prst="rect">
            <a:avLst/>
          </a:prstGeom>
          <a:noFill/>
        </p:spPr>
        <p:txBody>
          <a:bodyPr wrap="square" rtlCol="0">
            <a:spAutoFit/>
          </a:bodyPr>
          <a:lstStyle/>
          <a:p>
            <a:r>
              <a:rPr lang="pt-BR" sz="1200" dirty="0"/>
              <a:t>Passa sinal modulado por canal AWGN.</a:t>
            </a:r>
          </a:p>
        </p:txBody>
      </p:sp>
      <p:sp>
        <p:nvSpPr>
          <p:cNvPr id="30" name="TextBox 29"/>
          <p:cNvSpPr txBox="1"/>
          <p:nvPr/>
        </p:nvSpPr>
        <p:spPr>
          <a:xfrm>
            <a:off x="6972300" y="5125881"/>
            <a:ext cx="5078672" cy="1384995"/>
          </a:xfrm>
          <a:prstGeom prst="rect">
            <a:avLst/>
          </a:prstGeom>
          <a:noFill/>
        </p:spPr>
        <p:txBody>
          <a:bodyPr wrap="square" rtlCol="0">
            <a:spAutoFit/>
          </a:bodyPr>
          <a:lstStyle/>
          <a:p>
            <a:pPr marL="285750" indent="-285750">
              <a:buFont typeface="Arial" panose="020B0604020202020204" pitchFamily="34" charset="0"/>
              <a:buChar char="•"/>
            </a:pPr>
            <a:r>
              <a:rPr lang="pt-BR" sz="1400" dirty="0"/>
              <a:t>As fronteiras de decisão do detector com classificador MLP se aproximam das fronteiras do detector ótimo.</a:t>
            </a:r>
          </a:p>
          <a:p>
            <a:pPr marL="285750" indent="-285750">
              <a:buFont typeface="Arial" panose="020B0604020202020204" pitchFamily="34" charset="0"/>
              <a:buChar char="•"/>
            </a:pPr>
            <a:r>
              <a:rPr lang="pt-BR" sz="1400" dirty="0"/>
              <a:t>Qual seria a vantagem em se utilizar um detector baseado em MLP?</a:t>
            </a:r>
          </a:p>
          <a:p>
            <a:pPr marL="742950" lvl="1" indent="-285750">
              <a:buFont typeface="Wingdings" panose="05000000000000000000" pitchFamily="2" charset="2"/>
              <a:buChar char="§"/>
            </a:pPr>
            <a:r>
              <a:rPr lang="pt-BR" sz="1400" dirty="0"/>
              <a:t>Se existe um algoritmo ótimo conhecido, uma rede neural treinada nunca poderá superá-lo.</a:t>
            </a:r>
          </a:p>
        </p:txBody>
      </p:sp>
      <p:cxnSp>
        <p:nvCxnSpPr>
          <p:cNvPr id="31" name="Straight Arrow Connector 30"/>
          <p:cNvCxnSpPr>
            <a:stCxn id="32" idx="1"/>
          </p:cNvCxnSpPr>
          <p:nvPr/>
        </p:nvCxnSpPr>
        <p:spPr>
          <a:xfrm flipH="1">
            <a:off x="3512820" y="4161871"/>
            <a:ext cx="881758" cy="4177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394578" y="3838705"/>
            <a:ext cx="2311021" cy="646331"/>
          </a:xfrm>
          <a:prstGeom prst="rect">
            <a:avLst/>
          </a:prstGeom>
          <a:noFill/>
        </p:spPr>
        <p:txBody>
          <a:bodyPr wrap="square" rtlCol="0">
            <a:spAutoFit/>
          </a:bodyPr>
          <a:lstStyle/>
          <a:p>
            <a:r>
              <a:rPr lang="pt-BR" sz="1200" dirty="0"/>
              <a:t>Instancia MLP com 2 camadas escondidas com 10 e 4 neurônios, respectivamente.</a:t>
            </a:r>
          </a:p>
        </p:txBody>
      </p:sp>
      <p:cxnSp>
        <p:nvCxnSpPr>
          <p:cNvPr id="35" name="Straight Arrow Connector 34"/>
          <p:cNvCxnSpPr>
            <a:stCxn id="36" idx="1"/>
          </p:cNvCxnSpPr>
          <p:nvPr/>
        </p:nvCxnSpPr>
        <p:spPr>
          <a:xfrm flipH="1">
            <a:off x="5048250" y="4887334"/>
            <a:ext cx="680126" cy="1384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728376" y="4748834"/>
            <a:ext cx="1332743" cy="276999"/>
          </a:xfrm>
          <a:prstGeom prst="rect">
            <a:avLst/>
          </a:prstGeom>
          <a:noFill/>
        </p:spPr>
        <p:txBody>
          <a:bodyPr wrap="square" rtlCol="0">
            <a:spAutoFit/>
          </a:bodyPr>
          <a:lstStyle/>
          <a:p>
            <a:r>
              <a:rPr lang="pt-BR" sz="1200" dirty="0"/>
              <a:t>Divide o conjunto.</a:t>
            </a:r>
          </a:p>
        </p:txBody>
      </p:sp>
      <p:sp>
        <p:nvSpPr>
          <p:cNvPr id="39" name="TextBox 38"/>
          <p:cNvSpPr txBox="1"/>
          <p:nvPr/>
        </p:nvSpPr>
        <p:spPr>
          <a:xfrm>
            <a:off x="3842047" y="5341426"/>
            <a:ext cx="3219071" cy="461665"/>
          </a:xfrm>
          <a:prstGeom prst="rect">
            <a:avLst/>
          </a:prstGeom>
          <a:noFill/>
        </p:spPr>
        <p:txBody>
          <a:bodyPr wrap="square" rtlCol="0">
            <a:spAutoFit/>
          </a:bodyPr>
          <a:lstStyle/>
          <a:p>
            <a:r>
              <a:rPr lang="pt-BR" sz="1200" dirty="0"/>
              <a:t>A classe MLP não suporta números complexo, portanto, dividimos y (real,imag) em 2 atributos.</a:t>
            </a:r>
          </a:p>
        </p:txBody>
      </p:sp>
      <p:cxnSp>
        <p:nvCxnSpPr>
          <p:cNvPr id="40" name="Straight Arrow Connector 39"/>
          <p:cNvCxnSpPr>
            <a:stCxn id="39" idx="1"/>
          </p:cNvCxnSpPr>
          <p:nvPr/>
        </p:nvCxnSpPr>
        <p:spPr>
          <a:xfrm flipH="1" flipV="1">
            <a:off x="2794000" y="5436010"/>
            <a:ext cx="1048047" cy="1362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29152" y="5787639"/>
            <a:ext cx="2532048" cy="461665"/>
          </a:xfrm>
          <a:prstGeom prst="rect">
            <a:avLst/>
          </a:prstGeom>
          <a:noFill/>
        </p:spPr>
        <p:txBody>
          <a:bodyPr wrap="square" rtlCol="0">
            <a:spAutoFit/>
          </a:bodyPr>
          <a:lstStyle/>
          <a:p>
            <a:r>
              <a:rPr lang="pt-BR" sz="1200" dirty="0"/>
              <a:t>Treina o modelo com codificação one-hot e faz detecção dos símbolos.</a:t>
            </a:r>
          </a:p>
        </p:txBody>
      </p:sp>
      <p:cxnSp>
        <p:nvCxnSpPr>
          <p:cNvPr id="46" name="Straight Arrow Connector 45"/>
          <p:cNvCxnSpPr>
            <a:stCxn id="45" idx="1"/>
          </p:cNvCxnSpPr>
          <p:nvPr/>
        </p:nvCxnSpPr>
        <p:spPr>
          <a:xfrm flipH="1" flipV="1">
            <a:off x="2838451" y="5727700"/>
            <a:ext cx="1690701" cy="29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5" idx="1"/>
          </p:cNvCxnSpPr>
          <p:nvPr/>
        </p:nvCxnSpPr>
        <p:spPr>
          <a:xfrm flipH="1">
            <a:off x="3981450" y="6018472"/>
            <a:ext cx="54770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841117" y="6249304"/>
            <a:ext cx="2055880" cy="276999"/>
          </a:xfrm>
          <a:prstGeom prst="rect">
            <a:avLst/>
          </a:prstGeom>
          <a:noFill/>
        </p:spPr>
        <p:txBody>
          <a:bodyPr wrap="square" rtlCol="0">
            <a:spAutoFit/>
          </a:bodyPr>
          <a:lstStyle/>
          <a:p>
            <a:r>
              <a:rPr lang="pt-BR" sz="1200" dirty="0"/>
              <a:t>Detecção ótima dos símbolos.</a:t>
            </a:r>
          </a:p>
        </p:txBody>
      </p:sp>
      <p:cxnSp>
        <p:nvCxnSpPr>
          <p:cNvPr id="60" name="Straight Arrow Connector 59"/>
          <p:cNvCxnSpPr>
            <a:stCxn id="59" idx="1"/>
          </p:cNvCxnSpPr>
          <p:nvPr/>
        </p:nvCxnSpPr>
        <p:spPr>
          <a:xfrm flipH="1" flipV="1">
            <a:off x="4268084" y="6343348"/>
            <a:ext cx="573033" cy="444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0692510" y="1690688"/>
                <a:ext cx="1335219" cy="6579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𝑠</m:t>
                              </m:r>
                            </m:sub>
                          </m:sSub>
                        </m:num>
                        <m:den>
                          <m:sSub>
                            <m:sSubPr>
                              <m:ctrlPr>
                                <a:rPr lang="pt-BR" i="1" smtClean="0">
                                  <a:latin typeface="Cambria Math" panose="02040503050406030204" pitchFamily="18" charset="0"/>
                                </a:rPr>
                              </m:ctrlPr>
                            </m:sSubPr>
                            <m:e>
                              <m:r>
                                <a:rPr lang="pt-BR" b="0" i="1" smtClean="0">
                                  <a:latin typeface="Cambria Math" panose="02040503050406030204" pitchFamily="18" charset="0"/>
                                </a:rPr>
                                <m:t>𝑁</m:t>
                              </m:r>
                            </m:e>
                            <m:sub>
                              <m:r>
                                <a:rPr lang="pt-BR" b="0" i="1" smtClean="0">
                                  <a:latin typeface="Cambria Math" panose="02040503050406030204" pitchFamily="18" charset="0"/>
                                </a:rPr>
                                <m:t>0</m:t>
                              </m:r>
                            </m:sub>
                          </m:sSub>
                        </m:den>
                      </m:f>
                      <m:r>
                        <a:rPr lang="pt-BR" b="0" i="1" smtClean="0">
                          <a:latin typeface="Cambria Math" panose="02040503050406030204" pitchFamily="18" charset="0"/>
                        </a:rPr>
                        <m:t>=7 </m:t>
                      </m:r>
                      <m:r>
                        <a:rPr lang="pt-BR" b="0" i="1" smtClean="0">
                          <a:latin typeface="Cambria Math" panose="02040503050406030204" pitchFamily="18" charset="0"/>
                        </a:rPr>
                        <m:t>𝑑𝐵</m:t>
                      </m:r>
                    </m:oMath>
                  </m:oMathPara>
                </a14:m>
                <a:endParaRPr lang="pt-BR" dirty="0"/>
              </a:p>
            </p:txBody>
          </p:sp>
        </mc:Choice>
        <mc:Fallback xmlns="">
          <p:sp>
            <p:nvSpPr>
              <p:cNvPr id="3" name="TextBox 2"/>
              <p:cNvSpPr txBox="1">
                <a:spLocks noRot="1" noChangeAspect="1" noMove="1" noResize="1" noEditPoints="1" noAdjustHandles="1" noChangeArrowheads="1" noChangeShapeType="1" noTextEdit="1"/>
              </p:cNvSpPr>
              <p:nvPr/>
            </p:nvSpPr>
            <p:spPr>
              <a:xfrm>
                <a:off x="10692510" y="1690688"/>
                <a:ext cx="1335219" cy="657937"/>
              </a:xfrm>
              <a:prstGeom prst="rect">
                <a:avLst/>
              </a:prstGeom>
              <a:blipFill rotWithShape="0">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000767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Perceptron de Múltiplas Camadas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7188200" cy="4918076"/>
              </a:xfrm>
            </p:spPr>
            <p:txBody>
              <a:bodyPr>
                <a:normAutofit fontScale="77500" lnSpcReduction="20000"/>
              </a:bodyPr>
              <a:lstStyle/>
              <a:p>
                <a:r>
                  <a:rPr lang="pt-BR" dirty="0"/>
                  <a:t>Uma </a:t>
                </a:r>
                <a:r>
                  <a:rPr lang="pt-BR" b="1" i="1" dirty="0"/>
                  <a:t>ligação</a:t>
                </a:r>
                <a:r>
                  <a:rPr lang="pt-BR" dirty="0"/>
                  <a:t> do </a:t>
                </a:r>
                <a:r>
                  <a:rPr lang="pt-BR" b="1" i="1" dirty="0"/>
                  <a:t>nó</a:t>
                </a:r>
                <a:r>
                  <a:rPr lang="pt-BR" dirty="0"/>
                  <a:t> </a:t>
                </a:r>
                <a14:m>
                  <m:oMath xmlns:m="http://schemas.openxmlformats.org/officeDocument/2006/math">
                    <m:r>
                      <a:rPr lang="pt-BR" i="1">
                        <a:latin typeface="Cambria Math" panose="02040503050406030204" pitchFamily="18" charset="0"/>
                      </a:rPr>
                      <m:t>𝑖</m:t>
                    </m:r>
                  </m:oMath>
                </a14:m>
                <a:r>
                  <a:rPr lang="pt-BR" dirty="0"/>
                  <a:t> para o </a:t>
                </a:r>
                <a:r>
                  <a:rPr lang="pt-BR" b="1" i="1" dirty="0"/>
                  <a:t>nó</a:t>
                </a:r>
                <a:r>
                  <a:rPr lang="pt-BR" dirty="0"/>
                  <a:t> </a:t>
                </a:r>
                <a14:m>
                  <m:oMath xmlns:m="http://schemas.openxmlformats.org/officeDocument/2006/math">
                    <m:r>
                      <a:rPr lang="pt-BR" i="1">
                        <a:latin typeface="Cambria Math" panose="02040503050406030204" pitchFamily="18" charset="0"/>
                      </a:rPr>
                      <m:t>𝑗</m:t>
                    </m:r>
                  </m:oMath>
                </a14:m>
                <a:r>
                  <a:rPr lang="pt-BR" dirty="0"/>
                  <a:t> serve para propagar o sinal de ativação do </a:t>
                </a:r>
                <a:r>
                  <a:rPr lang="pt-BR" b="1" i="1" dirty="0"/>
                  <a:t>nó</a:t>
                </a:r>
                <a:r>
                  <a:rPr lang="pt-BR" dirty="0"/>
                  <a:t> </a:t>
                </a:r>
                <a14:m>
                  <m:oMath xmlns:m="http://schemas.openxmlformats.org/officeDocument/2006/math">
                    <m:r>
                      <a:rPr lang="pt-BR" i="1">
                        <a:latin typeface="Cambria Math" panose="02040503050406030204" pitchFamily="18" charset="0"/>
                      </a:rPr>
                      <m:t>𝑖</m:t>
                    </m:r>
                  </m:oMath>
                </a14:m>
                <a:r>
                  <a:rPr lang="pt-BR" dirty="0"/>
                  <a:t> para o </a:t>
                </a:r>
                <a:r>
                  <a:rPr lang="pt-BR" b="1" i="1" dirty="0"/>
                  <a:t>nó</a:t>
                </a:r>
                <a:r>
                  <a:rPr lang="pt-BR" dirty="0"/>
                  <a:t> </a:t>
                </a:r>
                <a14:m>
                  <m:oMath xmlns:m="http://schemas.openxmlformats.org/officeDocument/2006/math">
                    <m:r>
                      <a:rPr lang="pt-BR" i="1">
                        <a:latin typeface="Cambria Math" panose="02040503050406030204" pitchFamily="18" charset="0"/>
                      </a:rPr>
                      <m:t>𝑗</m:t>
                    </m:r>
                  </m:oMath>
                </a14:m>
                <a:r>
                  <a:rPr lang="pt-BR" dirty="0"/>
                  <a:t>. Cada </a:t>
                </a:r>
                <a:r>
                  <a:rPr lang="pt-BR" b="1" i="1" dirty="0"/>
                  <a:t>ligação</a:t>
                </a:r>
                <a:r>
                  <a:rPr lang="pt-BR" dirty="0"/>
                  <a:t> tem um </a:t>
                </a:r>
                <a:r>
                  <a:rPr lang="pt-BR" b="1" i="1" dirty="0"/>
                  <a:t>peso</a:t>
                </a:r>
                <a:r>
                  <a:rPr lang="pt-BR" dirty="0"/>
                  <a:t> associado,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oMath>
                </a14:m>
                <a:r>
                  <a:rPr lang="pt-BR" dirty="0"/>
                  <a:t>, que determina a </a:t>
                </a:r>
                <a:r>
                  <a:rPr lang="pt-BR" b="1" i="1" dirty="0"/>
                  <a:t>força</a:t>
                </a:r>
                <a:r>
                  <a:rPr lang="pt-BR" dirty="0"/>
                  <a:t> e o </a:t>
                </a:r>
                <a:r>
                  <a:rPr lang="pt-BR" b="1" i="1" dirty="0"/>
                  <a:t>sinal</a:t>
                </a:r>
                <a:r>
                  <a:rPr lang="pt-BR" dirty="0"/>
                  <a:t> da </a:t>
                </a:r>
                <a:r>
                  <a:rPr lang="pt-BR" b="1" i="1" dirty="0"/>
                  <a:t>ligação</a:t>
                </a:r>
                <a:r>
                  <a:rPr lang="pt-BR" dirty="0"/>
                  <a:t>.</a:t>
                </a:r>
              </a:p>
              <a:p>
                <a:r>
                  <a:rPr lang="pt-BR" dirty="0"/>
                  <a:t>Assim como nos modelos de </a:t>
                </a:r>
                <a:r>
                  <a:rPr lang="pt-BR" b="1" i="1" dirty="0"/>
                  <a:t>regressão linear</a:t>
                </a:r>
                <a:r>
                  <a:rPr lang="pt-BR" dirty="0"/>
                  <a:t>, cada </a:t>
                </a:r>
                <a:r>
                  <a:rPr lang="pt-BR" b="1" i="1" dirty="0"/>
                  <a:t>nó</a:t>
                </a:r>
                <a:r>
                  <a:rPr lang="pt-BR" dirty="0"/>
                  <a:t> tem a entrada 0, i.e.,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oMath>
                </a14:m>
                <a:r>
                  <a:rPr lang="pt-BR" dirty="0"/>
                  <a:t>, sempre com valor igual a 1 e um peso associado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0</m:t>
                        </m:r>
                        <m:r>
                          <a:rPr lang="pt-BR" i="1">
                            <a:latin typeface="Cambria Math" panose="02040503050406030204" pitchFamily="18" charset="0"/>
                          </a:rPr>
                          <m:t>𝑗</m:t>
                        </m:r>
                      </m:sub>
                    </m:sSub>
                  </m:oMath>
                </a14:m>
                <a:r>
                  <a:rPr lang="pt-BR" dirty="0"/>
                  <a:t>. Ou seja, esta entrada não está conectada a nenhum outro </a:t>
                </a:r>
                <a:r>
                  <a:rPr lang="pt-BR" b="1" i="1" dirty="0"/>
                  <a:t>nó</a:t>
                </a:r>
                <a:r>
                  <a:rPr lang="pt-BR" dirty="0"/>
                  <a:t>.</a:t>
                </a:r>
              </a:p>
              <a:p>
                <a:r>
                  <a:rPr lang="pt-BR" dirty="0"/>
                  <a:t>Cada </a:t>
                </a:r>
                <a:r>
                  <a:rPr lang="pt-BR" b="1" i="1" dirty="0"/>
                  <a:t>nó</a:t>
                </a:r>
                <a:r>
                  <a:rPr lang="pt-BR" dirty="0"/>
                  <a:t> </a:t>
                </a:r>
                <a14:m>
                  <m:oMath xmlns:m="http://schemas.openxmlformats.org/officeDocument/2006/math">
                    <m:r>
                      <a:rPr lang="pt-BR" i="1">
                        <a:latin typeface="Cambria Math" panose="02040503050406030204" pitchFamily="18" charset="0"/>
                      </a:rPr>
                      <m:t>𝑗</m:t>
                    </m:r>
                  </m:oMath>
                </a14:m>
                <a:r>
                  <a:rPr lang="pt-BR" dirty="0"/>
                  <a:t>, calcula inicialmente uma soma ponderada de suas entrada da seguinte forma</a:t>
                </a:r>
              </a:p>
              <a:p>
                <a:pPr marL="0" indent="0" algn="ctr">
                  <a:buNone/>
                </a:pPr>
                <a14:m>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r>
                      <a:rPr lang="pt-BR" i="1">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𝐾</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e>
                    </m:nary>
                  </m:oMath>
                </a14:m>
                <a:r>
                  <a:rPr lang="pt-BR" dirty="0"/>
                  <a:t>.</a:t>
                </a:r>
              </a:p>
              <a:p>
                <a:r>
                  <a:rPr lang="pt-BR" dirty="0"/>
                  <a:t>Em seguida, o </a:t>
                </a:r>
                <a:r>
                  <a:rPr lang="pt-BR" b="1" i="1" dirty="0"/>
                  <a:t>nó</a:t>
                </a:r>
                <a:r>
                  <a:rPr lang="pt-BR" dirty="0"/>
                  <a:t> aplica uma </a:t>
                </a:r>
                <a:r>
                  <a:rPr lang="pt-BR" b="1" i="1" dirty="0"/>
                  <a:t>função de ativação</a:t>
                </a:r>
                <a:r>
                  <a:rPr lang="pt-BR" dirty="0"/>
                  <a:t> (ou de limiar),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oMath>
                </a14:m>
                <a:r>
                  <a:rPr lang="pt-BR" dirty="0"/>
                  <a:t>, ao somatório acima para obter sua saída</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e>
                        </m:nary>
                      </m:e>
                    </m:d>
                    <m:r>
                      <a:rPr lang="pt-BR">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𝒘</m:t>
                            </m:r>
                          </m:e>
                          <m:sup>
                            <m:r>
                              <a:rPr lang="pt-BR" i="1">
                                <a:latin typeface="Cambria Math" panose="02040503050406030204" pitchFamily="18" charset="0"/>
                              </a:rPr>
                              <m:t>𝑇</m:t>
                            </m:r>
                          </m:sup>
                        </m:sSup>
                        <m:r>
                          <a:rPr lang="pt-BR" b="1" i="1">
                            <a:latin typeface="Cambria Math" panose="02040503050406030204" pitchFamily="18" charset="0"/>
                          </a:rPr>
                          <m:t>𝒙</m:t>
                        </m:r>
                      </m:e>
                    </m:d>
                  </m:oMath>
                </a14:m>
                <a:r>
                  <a:rPr lang="pt-BR" dirty="0"/>
                  <a:t>.</a:t>
                </a:r>
              </a:p>
              <a:p>
                <a:r>
                  <a:rPr lang="pt-BR" dirty="0"/>
                  <a:t>Veremos a seguir que existem vários tipos de </a:t>
                </a:r>
                <a:r>
                  <a:rPr lang="pt-BR" b="1" i="1" dirty="0"/>
                  <a:t>funções de ativação</a:t>
                </a:r>
                <a:r>
                  <a:rPr lang="pt-BR" dirty="0"/>
                  <a:t>,</a:t>
                </a:r>
                <a:r>
                  <a:rPr lang="pt-BR" b="1" i="1" dirty="0"/>
                  <a:t>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oMath>
                </a14:m>
                <a:r>
                  <a:rPr lang="pt-BR" dirty="0"/>
                  <a:t>, que podem ser utilizadas pelos </a:t>
                </a:r>
                <a:r>
                  <a:rPr lang="pt-BR" b="1" i="1" dirty="0"/>
                  <a:t>nós</a:t>
                </a:r>
                <a:r>
                  <a:rPr lang="pt-BR" dirty="0"/>
                  <a:t> de uma rede MLP.</a:t>
                </a:r>
              </a:p>
              <a:p>
                <a:endParaRPr lang="pt-BR" dirty="0"/>
              </a:p>
              <a:p>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7188200" cy="4918076"/>
              </a:xfrm>
              <a:blipFill rotWithShape="0">
                <a:blip r:embed="rId3"/>
                <a:stretch>
                  <a:fillRect l="-1018" t="-2478" r="-1442"/>
                </a:stretch>
              </a:blipFill>
            </p:spPr>
            <p:txBody>
              <a:bodyPr/>
              <a:lstStyle/>
              <a:p>
                <a:r>
                  <a:rPr lang="pt-BR">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2062" y="2313816"/>
            <a:ext cx="4449938" cy="2058534"/>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8210901" y="4473875"/>
                <a:ext cx="3860800" cy="1264705"/>
              </a:xfrm>
              <a:prstGeom prst="rect">
                <a:avLst/>
              </a:prstGeom>
              <a:noFill/>
            </p:spPr>
            <p:txBody>
              <a:bodyPr wrap="square" rtlCol="0">
                <a:spAutoFit/>
              </a:bodyPr>
              <a:lstStyle/>
              <a:p>
                <a:pPr algn="ct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𝐾</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e>
                        </m:nary>
                      </m:e>
                    </m:d>
                  </m:oMath>
                </a14:m>
                <a:r>
                  <a:rPr lang="pt-BR" dirty="0"/>
                  <a:t>,</a:t>
                </a:r>
              </a:p>
              <a:p>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oMath>
                </a14:m>
                <a:r>
                  <a:rPr lang="pt-BR" dirty="0"/>
                  <a:t> é a saída da unidade </a:t>
                </a:r>
                <a14:m>
                  <m:oMath xmlns:m="http://schemas.openxmlformats.org/officeDocument/2006/math">
                    <m:r>
                      <a:rPr lang="pt-BR" i="1">
                        <a:latin typeface="Cambria Math" panose="02040503050406030204" pitchFamily="18" charset="0"/>
                      </a:rPr>
                      <m:t>𝑖</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oMath>
                </a14:m>
                <a:r>
                  <a:rPr lang="pt-BR" dirty="0"/>
                  <a:t> é o peso conectando a saída da unidade </a:t>
                </a:r>
                <a14:m>
                  <m:oMath xmlns:m="http://schemas.openxmlformats.org/officeDocument/2006/math">
                    <m:r>
                      <a:rPr lang="pt-BR" i="1">
                        <a:latin typeface="Cambria Math" panose="02040503050406030204" pitchFamily="18" charset="0"/>
                      </a:rPr>
                      <m:t>𝑖</m:t>
                    </m:r>
                  </m:oMath>
                </a14:m>
                <a:r>
                  <a:rPr lang="pt-BR" dirty="0"/>
                  <a:t> para esta unidade, a unidade </a:t>
                </a:r>
                <a14:m>
                  <m:oMath xmlns:m="http://schemas.openxmlformats.org/officeDocument/2006/math">
                    <m:r>
                      <a:rPr lang="pt-BR" b="0" i="1" smtClean="0">
                        <a:latin typeface="Cambria Math" panose="02040503050406030204" pitchFamily="18" charset="0"/>
                      </a:rPr>
                      <m:t>𝑗</m:t>
                    </m:r>
                  </m:oMath>
                </a14:m>
                <a:r>
                  <a:rPr lang="pt-BR" dirty="0"/>
                  <a:t>.</a:t>
                </a:r>
              </a:p>
            </p:txBody>
          </p:sp>
        </mc:Choice>
        <mc:Fallback xmlns="">
          <p:sp>
            <p:nvSpPr>
              <p:cNvPr id="5" name="TextBox 4"/>
              <p:cNvSpPr txBox="1">
                <a:spLocks noRot="1" noChangeAspect="1" noMove="1" noResize="1" noEditPoints="1" noAdjustHandles="1" noChangeArrowheads="1" noChangeShapeType="1" noTextEdit="1"/>
              </p:cNvSpPr>
              <p:nvPr/>
            </p:nvSpPr>
            <p:spPr>
              <a:xfrm>
                <a:off x="8210901" y="4473875"/>
                <a:ext cx="3860800" cy="1264705"/>
              </a:xfrm>
              <a:prstGeom prst="rect">
                <a:avLst/>
              </a:prstGeom>
              <a:blipFill rotWithShape="0">
                <a:blip r:embed="rId5"/>
                <a:stretch>
                  <a:fillRect l="-1422" t="-33333" b="-7246"/>
                </a:stretch>
              </a:blipFill>
            </p:spPr>
            <p:txBody>
              <a:bodyPr/>
              <a:lstStyle/>
              <a:p>
                <a:r>
                  <a:rPr lang="pt-BR">
                    <a:noFill/>
                  </a:rPr>
                  <a:t> </a:t>
                </a:r>
              </a:p>
            </p:txBody>
          </p:sp>
        </mc:Fallback>
      </mc:AlternateContent>
    </p:spTree>
    <p:extLst>
      <p:ext uri="{BB962C8B-B14F-4D97-AF65-F5344CB8AC3E}">
        <p14:creationId xmlns:p14="http://schemas.microsoft.com/office/powerpoint/2010/main" val="38595317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757"/>
            <a:ext cx="10515600" cy="1325563"/>
          </a:xfrm>
        </p:spPr>
        <p:txBody>
          <a:bodyPr/>
          <a:lstStyle/>
          <a:p>
            <a:r>
              <a:rPr lang="pt-BR" dirty="0"/>
              <a:t>Estimação de fase com MLPRegressor </a:t>
            </a:r>
          </a:p>
        </p:txBody>
      </p:sp>
      <p:sp>
        <p:nvSpPr>
          <p:cNvPr id="3" name="Rectangle 2"/>
          <p:cNvSpPr/>
          <p:nvPr/>
        </p:nvSpPr>
        <p:spPr>
          <a:xfrm>
            <a:off x="7935967" y="6369445"/>
            <a:ext cx="3968459" cy="369332"/>
          </a:xfrm>
          <a:prstGeom prst="rect">
            <a:avLst/>
          </a:prstGeom>
        </p:spPr>
        <p:txBody>
          <a:bodyPr wrap="none">
            <a:spAutoFit/>
          </a:bodyPr>
          <a:lstStyle/>
          <a:p>
            <a:r>
              <a:rPr lang="pt-BR" b="1" dirty="0">
                <a:solidFill>
                  <a:srgbClr val="00B0F0"/>
                </a:solidFill>
              </a:rPr>
              <a:t>Exemplo</a:t>
            </a:r>
            <a:r>
              <a:rPr lang="pt-BR" dirty="0">
                <a:solidFill>
                  <a:srgbClr val="00B0F0"/>
                </a:solidFill>
              </a:rPr>
              <a:t>: </a:t>
            </a:r>
            <a:r>
              <a:rPr lang="pt-BR" dirty="0" smtClean="0">
                <a:solidFill>
                  <a:srgbClr val="00B0F0"/>
                </a:solidFill>
              </a:rPr>
              <a:t>SciKitMLPRegression_v4.ipynb</a:t>
            </a:r>
            <a:endParaRPr lang="pt-BR" dirty="0">
              <a:solidFill>
                <a:srgbClr val="00B0F0"/>
              </a:solidFill>
            </a:endParaRPr>
          </a:p>
        </p:txBody>
      </p:sp>
      <p:sp>
        <p:nvSpPr>
          <p:cNvPr id="4" name="Rectangle 3"/>
          <p:cNvSpPr/>
          <p:nvPr/>
        </p:nvSpPr>
        <p:spPr>
          <a:xfrm>
            <a:off x="838200" y="1209082"/>
            <a:ext cx="4238767" cy="5478423"/>
          </a:xfrm>
          <a:prstGeom prst="rect">
            <a:avLst/>
          </a:prstGeom>
        </p:spPr>
        <p:txBody>
          <a:bodyPr wrap="square">
            <a:spAutoFit/>
          </a:bodyPr>
          <a:lstStyle/>
          <a:p>
            <a:r>
              <a:rPr lang="pt-BR" sz="1000" dirty="0">
                <a:solidFill>
                  <a:srgbClr val="008000"/>
                </a:solidFill>
                <a:highlight>
                  <a:srgbClr val="FFFFFF"/>
                </a:highlight>
              </a:rPr>
              <a:t># Import all necessary libraries.</a:t>
            </a:r>
            <a:endParaRPr lang="pt-BR" sz="1000" dirty="0">
              <a:solidFill>
                <a:srgbClr val="000000"/>
              </a:solidFill>
              <a:highlight>
                <a:srgbClr val="FFFFFF"/>
              </a:highlight>
            </a:endParaRPr>
          </a:p>
          <a:p>
            <a:r>
              <a:rPr lang="pt-BR" sz="1000" b="1" dirty="0">
                <a:solidFill>
                  <a:srgbClr val="0000FF"/>
                </a:solidFill>
                <a:highlight>
                  <a:srgbClr val="FFFFFF"/>
                </a:highlight>
              </a:rPr>
              <a:t>import</a:t>
            </a:r>
            <a:r>
              <a:rPr lang="pt-BR" sz="1000" dirty="0">
                <a:solidFill>
                  <a:srgbClr val="000000"/>
                </a:solidFill>
                <a:highlight>
                  <a:srgbClr val="FFFFFF"/>
                </a:highlight>
              </a:rPr>
              <a:t> numpy </a:t>
            </a:r>
            <a:r>
              <a:rPr lang="pt-BR" sz="1000" b="1" dirty="0">
                <a:solidFill>
                  <a:srgbClr val="0000FF"/>
                </a:solidFill>
                <a:highlight>
                  <a:srgbClr val="FFFFFF"/>
                </a:highlight>
              </a:rPr>
              <a:t>as</a:t>
            </a:r>
            <a:r>
              <a:rPr lang="pt-BR" sz="1000" dirty="0">
                <a:solidFill>
                  <a:srgbClr val="000000"/>
                </a:solidFill>
                <a:highlight>
                  <a:srgbClr val="FFFFFF"/>
                </a:highlight>
              </a:rPr>
              <a:t> np</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model_selection </a:t>
            </a:r>
            <a:r>
              <a:rPr lang="pt-BR" sz="1000" b="1" dirty="0">
                <a:solidFill>
                  <a:srgbClr val="0000FF"/>
                </a:solidFill>
                <a:highlight>
                  <a:srgbClr val="FFFFFF"/>
                </a:highlight>
              </a:rPr>
              <a:t>import</a:t>
            </a:r>
            <a:r>
              <a:rPr lang="pt-BR" sz="1000" dirty="0">
                <a:solidFill>
                  <a:srgbClr val="000000"/>
                </a:solidFill>
                <a:highlight>
                  <a:srgbClr val="FFFFFF"/>
                </a:highlight>
              </a:rPr>
              <a:t> train_test_split</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neural_network </a:t>
            </a:r>
            <a:r>
              <a:rPr lang="pt-BR" sz="1000" b="1" dirty="0">
                <a:solidFill>
                  <a:srgbClr val="0000FF"/>
                </a:solidFill>
                <a:highlight>
                  <a:srgbClr val="FFFFFF"/>
                </a:highlight>
              </a:rPr>
              <a:t>import</a:t>
            </a:r>
            <a:r>
              <a:rPr lang="pt-BR" sz="1000" dirty="0">
                <a:solidFill>
                  <a:srgbClr val="000000"/>
                </a:solidFill>
                <a:highlight>
                  <a:srgbClr val="FFFFFF"/>
                </a:highlight>
              </a:rPr>
              <a:t> MLPRegressor</a:t>
            </a:r>
          </a:p>
          <a:p>
            <a:endParaRPr lang="pt-BR" sz="1000" dirty="0">
              <a:solidFill>
                <a:srgbClr val="000000"/>
              </a:solidFill>
              <a:highlight>
                <a:srgbClr val="FFFFFF"/>
              </a:highlight>
            </a:endParaRPr>
          </a:p>
          <a:p>
            <a:r>
              <a:rPr lang="en-US" sz="1000" dirty="0">
                <a:solidFill>
                  <a:srgbClr val="008000"/>
                </a:solidFill>
                <a:highlight>
                  <a:srgbClr val="FFFFFF"/>
                </a:highlight>
              </a:rPr>
              <a:t># Number of QPSK symbols to be transmitted.</a:t>
            </a:r>
            <a:endParaRPr lang="en-US" sz="1000" dirty="0">
              <a:solidFill>
                <a:srgbClr val="000000"/>
              </a:solidFill>
              <a:highlight>
                <a:srgbClr val="FFFFFF"/>
              </a:highlight>
            </a:endParaRPr>
          </a:p>
          <a:p>
            <a:r>
              <a:rPr lang="pt-BR" sz="1000" dirty="0">
                <a:solidFill>
                  <a:srgbClr val="000000"/>
                </a:solidFill>
                <a:highlight>
                  <a:srgbClr val="FFFFFF"/>
                </a:highlight>
              </a:rPr>
              <a:t>N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Define Es/N0 value in dB.</a:t>
            </a:r>
            <a:endParaRPr lang="pt-BR" sz="1000" dirty="0">
              <a:solidFill>
                <a:srgbClr val="000000"/>
              </a:solidFill>
              <a:highlight>
                <a:srgbClr val="FFFFFF"/>
              </a:highlight>
            </a:endParaRPr>
          </a:p>
          <a:p>
            <a:r>
              <a:rPr lang="pt-BR" sz="1000" dirty="0">
                <a:solidFill>
                  <a:srgbClr val="000000"/>
                </a:solidFill>
                <a:highlight>
                  <a:srgbClr val="FFFFFF"/>
                </a:highlight>
              </a:rPr>
              <a:t>EsN0dB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27</a:t>
            </a:r>
            <a:endParaRPr lang="pt-BR" sz="1000" dirty="0">
              <a:solidFill>
                <a:srgbClr val="000000"/>
              </a:solidFill>
              <a:highlight>
                <a:srgbClr val="FFFFFF"/>
              </a:highlight>
            </a:endParaRPr>
          </a:p>
          <a:p>
            <a:r>
              <a:rPr lang="pt-BR" sz="1000" dirty="0">
                <a:solidFill>
                  <a:srgbClr val="008000"/>
                </a:solidFill>
                <a:highlight>
                  <a:srgbClr val="FFFFFF"/>
                </a:highlight>
              </a:rPr>
              <a:t># Tranform into linear value.</a:t>
            </a:r>
            <a:endParaRPr lang="pt-BR" sz="1000" dirty="0">
              <a:solidFill>
                <a:srgbClr val="000000"/>
              </a:solidFill>
              <a:highlight>
                <a:srgbClr val="FFFFFF"/>
              </a:highlight>
            </a:endParaRPr>
          </a:p>
          <a:p>
            <a:r>
              <a:rPr lang="pt-BR" sz="1000" dirty="0">
                <a:solidFill>
                  <a:srgbClr val="000000"/>
                </a:solidFill>
                <a:highlight>
                  <a:srgbClr val="FFFFFF"/>
                </a:highlight>
              </a:rPr>
              <a:t>EsN0Lin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a:t>
            </a:r>
            <a:r>
              <a:rPr lang="pt-BR" sz="1000" b="1" dirty="0">
                <a:solidFill>
                  <a:srgbClr val="000080"/>
                </a:solidFill>
                <a:highlight>
                  <a:srgbClr val="FFFFFF"/>
                </a:highlight>
              </a:rPr>
              <a:t>**(-(</a:t>
            </a:r>
            <a:r>
              <a:rPr lang="pt-BR" sz="1000" dirty="0">
                <a:solidFill>
                  <a:srgbClr val="000000"/>
                </a:solidFill>
                <a:highlight>
                  <a:srgbClr val="FFFFFF"/>
                </a:highlight>
              </a:rPr>
              <a:t>EsN0dB</a:t>
            </a:r>
            <a:r>
              <a:rPr lang="pt-BR" sz="1000" b="1" dirty="0">
                <a:solidFill>
                  <a:srgbClr val="000080"/>
                </a:solidFill>
                <a:highlight>
                  <a:srgbClr val="FFFFFF"/>
                </a:highlight>
              </a:rPr>
              <a:t>/</a:t>
            </a:r>
            <a:r>
              <a:rPr lang="pt-BR" sz="1000" dirty="0">
                <a:solidFill>
                  <a:srgbClr val="FF0000"/>
                </a:solidFill>
                <a:highlight>
                  <a:srgbClr val="FFFFFF"/>
                </a:highlight>
              </a:rPr>
              <a:t>10.0</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Generate N binary symbols.</a:t>
            </a:r>
            <a:endParaRPr lang="pt-BR" sz="1000" dirty="0">
              <a:solidFill>
                <a:srgbClr val="000000"/>
              </a:solidFill>
              <a:highlight>
                <a:srgbClr val="FFFFFF"/>
              </a:highlight>
            </a:endParaRPr>
          </a:p>
          <a:p>
            <a:r>
              <a:rPr lang="pt-BR" sz="1000" dirty="0">
                <a:solidFill>
                  <a:srgbClr val="000000"/>
                </a:solidFill>
                <a:highlight>
                  <a:srgbClr val="FFFFFF"/>
                </a:highlight>
              </a:rPr>
              <a:t>ip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Modulate binary stream into QPSK symbols.</a:t>
            </a:r>
            <a:endParaRPr lang="en-US" sz="1000" dirty="0">
              <a:solidFill>
                <a:srgbClr val="000000"/>
              </a:solidFill>
              <a:highlight>
                <a:srgbClr val="FFFFFF"/>
              </a:highlight>
            </a:endParaRPr>
          </a:p>
          <a:p>
            <a:r>
              <a:rPr lang="pt-BR" sz="1000" dirty="0">
                <a:solidFill>
                  <a:srgbClr val="000000"/>
                </a:solidFill>
                <a:highlight>
                  <a:srgbClr val="FFFFFF"/>
                </a:highlight>
              </a:rPr>
              <a:t>s </a:t>
            </a:r>
            <a:r>
              <a:rPr lang="pt-BR" sz="1000" b="1" dirty="0">
                <a:solidFill>
                  <a:srgbClr val="000080"/>
                </a:solidFill>
                <a:highlight>
                  <a:srgbClr val="FFFFFF"/>
                </a:highlight>
              </a:rPr>
              <a:t>=</a:t>
            </a:r>
            <a:r>
              <a:rPr lang="pt-BR" sz="1000" dirty="0">
                <a:solidFill>
                  <a:srgbClr val="000000"/>
                </a:solidFill>
                <a:highlight>
                  <a:srgbClr val="FFFFFF"/>
                </a:highlight>
              </a:rPr>
              <a:t> mod</a:t>
            </a:r>
            <a:r>
              <a:rPr lang="pt-BR" sz="1000" b="1" dirty="0">
                <a:solidFill>
                  <a:srgbClr val="000080"/>
                </a:solidFill>
                <a:highlight>
                  <a:srgbClr val="FFFFFF"/>
                </a:highlight>
              </a:rPr>
              <a:t>(</a:t>
            </a:r>
            <a:r>
              <a:rPr lang="pt-BR" sz="1000" dirty="0">
                <a:solidFill>
                  <a:srgbClr val="000000"/>
                </a:solidFill>
                <a:highlight>
                  <a:srgbClr val="FFFFFF"/>
                </a:highlight>
              </a:rPr>
              <a:t>ip</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Generate noise vector. </a:t>
            </a:r>
            <a:endParaRPr lang="pt-BR" sz="1000" dirty="0">
              <a:solidFill>
                <a:srgbClr val="000000"/>
              </a:solidFill>
              <a:highlight>
                <a:srgbClr val="FFFFFF"/>
              </a:highlight>
            </a:endParaRPr>
          </a:p>
          <a:p>
            <a:r>
              <a:rPr lang="pt-BR" sz="1000" dirty="0">
                <a:solidFill>
                  <a:srgbClr val="000000"/>
                </a:solidFill>
                <a:highlight>
                  <a:srgbClr val="FFFFFF"/>
                </a:highlight>
              </a:rPr>
              <a:t>noise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2.0</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1j</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Add phase error and pass symbols through AWGN channel.</a:t>
            </a:r>
            <a:endParaRPr lang="en-US" sz="1000" dirty="0">
              <a:solidFill>
                <a:srgbClr val="000000"/>
              </a:solidFill>
              <a:highlight>
                <a:srgbClr val="FFFFFF"/>
              </a:highlight>
            </a:endParaRPr>
          </a:p>
          <a:p>
            <a:r>
              <a:rPr lang="pt-BR" sz="1000" dirty="0">
                <a:solidFill>
                  <a:srgbClr val="000000"/>
                </a:solidFill>
                <a:highlight>
                  <a:srgbClr val="FFFFFF"/>
                </a:highlight>
              </a:rPr>
              <a:t>y </a:t>
            </a:r>
            <a:r>
              <a:rPr lang="pt-BR" sz="1000" b="1" dirty="0">
                <a:solidFill>
                  <a:srgbClr val="000080"/>
                </a:solidFill>
                <a:highlight>
                  <a:srgbClr val="FFFFFF"/>
                </a:highlight>
              </a:rPr>
              <a:t>=</a:t>
            </a:r>
            <a:r>
              <a:rPr lang="pt-BR" sz="1000" dirty="0">
                <a:solidFill>
                  <a:srgbClr val="000000"/>
                </a:solidFill>
                <a:highlight>
                  <a:srgbClr val="FFFFFF"/>
                </a:highlight>
              </a:rPr>
              <a:t> s</a:t>
            </a:r>
            <a:r>
              <a:rPr lang="pt-BR" sz="1000" b="1" dirty="0">
                <a:solidFill>
                  <a:srgbClr val="000080"/>
                </a:solidFill>
                <a:highlight>
                  <a:srgbClr val="FFFFFF"/>
                </a:highlight>
              </a:rPr>
              <a:t>*</a:t>
            </a:r>
            <a:r>
              <a:rPr lang="pt-BR" sz="1000" dirty="0">
                <a:solidFill>
                  <a:srgbClr val="000000"/>
                </a:solidFill>
                <a:highlight>
                  <a:srgbClr val="FFFFFF"/>
                </a:highlight>
              </a:rPr>
              <a:t>phase_rnd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000000"/>
                </a:solidFill>
                <a:highlight>
                  <a:srgbClr val="FFFFFF"/>
                </a:highlight>
              </a:rPr>
              <a:t>EsN0Lin</a:t>
            </a:r>
            <a:r>
              <a:rPr lang="pt-BR" sz="1000" b="1" dirty="0">
                <a:solidFill>
                  <a:srgbClr val="000080"/>
                </a:solidFill>
                <a:highlight>
                  <a:srgbClr val="FFFFFF"/>
                </a:highlight>
              </a:rPr>
              <a:t>)*</a:t>
            </a:r>
            <a:r>
              <a:rPr lang="pt-BR" sz="1000" dirty="0">
                <a:solidFill>
                  <a:srgbClr val="000000"/>
                </a:solidFill>
                <a:highlight>
                  <a:srgbClr val="FFFFFF"/>
                </a:highlight>
              </a:rPr>
              <a:t>noise</a:t>
            </a:r>
          </a:p>
          <a:p>
            <a:r>
              <a:rPr lang="pt-BR" sz="1000" dirty="0">
                <a:solidFill>
                  <a:srgbClr val="008000"/>
                </a:solidFill>
                <a:highlight>
                  <a:srgbClr val="FFFFFF"/>
                </a:highlight>
              </a:rPr>
              <a:t># Phase of received signal.</a:t>
            </a:r>
            <a:endParaRPr lang="pt-BR" sz="1000" dirty="0">
              <a:solidFill>
                <a:srgbClr val="000000"/>
              </a:solidFill>
              <a:highlight>
                <a:srgbClr val="FFFFFF"/>
              </a:highlight>
            </a:endParaRPr>
          </a:p>
          <a:p>
            <a:r>
              <a:rPr lang="pt-BR" sz="1000" dirty="0">
                <a:solidFill>
                  <a:srgbClr val="000000"/>
                </a:solidFill>
                <a:highlight>
                  <a:srgbClr val="FFFFFF"/>
                </a:highlight>
              </a:rPr>
              <a:t>theta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arctan</a:t>
            </a:r>
            <a:r>
              <a:rPr lang="pt-BR" sz="1000" b="1" dirty="0">
                <a:solidFill>
                  <a:srgbClr val="000080"/>
                </a:solidFill>
                <a:highlight>
                  <a:srgbClr val="FFFFFF"/>
                </a:highlight>
              </a:rPr>
              <a:t>(</a:t>
            </a:r>
            <a:r>
              <a:rPr lang="pt-BR" sz="1000" dirty="0">
                <a:solidFill>
                  <a:srgbClr val="000000"/>
                </a:solidFill>
                <a:highlight>
                  <a:srgbClr val="FFFFFF"/>
                </a:highlight>
              </a:rPr>
              <a:t>y</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y</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Split arrays into training and validation subsets.</a:t>
            </a:r>
            <a:endParaRPr lang="en-US" sz="1000" dirty="0">
              <a:solidFill>
                <a:srgbClr val="000000"/>
              </a:solidFill>
              <a:highlight>
                <a:srgbClr val="FFFFFF"/>
              </a:highlight>
            </a:endParaRPr>
          </a:p>
          <a:p>
            <a:r>
              <a:rPr lang="pt-BR" sz="1000" dirty="0">
                <a:solidFill>
                  <a:srgbClr val="000000"/>
                </a:solidFill>
                <a:highlight>
                  <a:srgbClr val="FFFFFF"/>
                </a:highlight>
              </a:rPr>
              <a:t>theta_train</a:t>
            </a:r>
            <a:r>
              <a:rPr lang="pt-BR" sz="1000" b="1" dirty="0">
                <a:solidFill>
                  <a:srgbClr val="000080"/>
                </a:solidFill>
                <a:highlight>
                  <a:srgbClr val="FFFFFF"/>
                </a:highlight>
              </a:rPr>
              <a:t>,</a:t>
            </a:r>
            <a:r>
              <a:rPr lang="pt-BR" sz="1000" dirty="0">
                <a:solidFill>
                  <a:srgbClr val="000000"/>
                </a:solidFill>
                <a:highlight>
                  <a:srgbClr val="FFFFFF"/>
                </a:highlight>
              </a:rPr>
              <a:t> theta_test</a:t>
            </a:r>
            <a:r>
              <a:rPr lang="pt-BR" sz="1000" b="1" dirty="0">
                <a:solidFill>
                  <a:srgbClr val="000080"/>
                </a:solidFill>
                <a:highlight>
                  <a:srgbClr val="FFFFFF"/>
                </a:highlight>
              </a:rPr>
              <a:t>,</a:t>
            </a:r>
            <a:r>
              <a:rPr lang="pt-BR" sz="1000" dirty="0">
                <a:solidFill>
                  <a:srgbClr val="000000"/>
                </a:solidFill>
                <a:highlight>
                  <a:srgbClr val="FFFFFF"/>
                </a:highlight>
              </a:rPr>
              <a:t> theta_orig_train</a:t>
            </a:r>
            <a:r>
              <a:rPr lang="pt-BR" sz="1000" b="1" dirty="0">
                <a:solidFill>
                  <a:srgbClr val="000080"/>
                </a:solidFill>
                <a:highlight>
                  <a:srgbClr val="FFFFFF"/>
                </a:highlight>
              </a:rPr>
              <a:t>,</a:t>
            </a:r>
            <a:r>
              <a:rPr lang="pt-BR" sz="1000" dirty="0">
                <a:solidFill>
                  <a:srgbClr val="000000"/>
                </a:solidFill>
                <a:highlight>
                  <a:srgbClr val="FFFFFF"/>
                </a:highlight>
              </a:rPr>
              <a:t> _</a:t>
            </a:r>
            <a:r>
              <a:rPr lang="pt-BR" sz="1000" b="1" dirty="0">
                <a:solidFill>
                  <a:srgbClr val="000080"/>
                </a:solidFill>
                <a:highlight>
                  <a:srgbClr val="FFFFFF"/>
                </a:highlight>
              </a:rPr>
              <a:t>,</a:t>
            </a:r>
            <a:r>
              <a:rPr lang="pt-BR" sz="1000" dirty="0">
                <a:solidFill>
                  <a:srgbClr val="000000"/>
                </a:solidFill>
                <a:highlight>
                  <a:srgbClr val="FFFFFF"/>
                </a:highlight>
              </a:rPr>
              <a:t> _</a:t>
            </a:r>
            <a:r>
              <a:rPr lang="pt-BR" sz="1000" b="1" dirty="0">
                <a:solidFill>
                  <a:srgbClr val="000080"/>
                </a:solidFill>
                <a:highlight>
                  <a:srgbClr val="FFFFFF"/>
                </a:highlight>
              </a:rPr>
              <a:t>,</a:t>
            </a:r>
            <a:r>
              <a:rPr lang="pt-BR" sz="1000" dirty="0">
                <a:solidFill>
                  <a:srgbClr val="000000"/>
                </a:solidFill>
                <a:highlight>
                  <a:srgbClr val="FFFFFF"/>
                </a:highlight>
              </a:rPr>
              <a:t> y_test </a:t>
            </a:r>
            <a:r>
              <a:rPr lang="pt-BR" sz="1000" b="1" dirty="0">
                <a:solidFill>
                  <a:srgbClr val="000080"/>
                </a:solidFill>
                <a:highlight>
                  <a:srgbClr val="FFFFFF"/>
                </a:highlight>
              </a:rPr>
              <a:t>=</a:t>
            </a:r>
            <a:r>
              <a:rPr lang="pt-BR" sz="1000" dirty="0">
                <a:solidFill>
                  <a:srgbClr val="000000"/>
                </a:solidFill>
                <a:highlight>
                  <a:srgbClr val="FFFFFF"/>
                </a:highlight>
              </a:rPr>
              <a:t> train_test_split</a:t>
            </a:r>
            <a:r>
              <a:rPr lang="pt-BR" sz="1000" b="1" dirty="0">
                <a:solidFill>
                  <a:srgbClr val="000080"/>
                </a:solidFill>
                <a:highlight>
                  <a:srgbClr val="FFFFFF"/>
                </a:highlight>
              </a:rPr>
              <a:t>(</a:t>
            </a:r>
            <a:r>
              <a:rPr lang="pt-BR" sz="1000" dirty="0">
                <a:solidFill>
                  <a:srgbClr val="000000"/>
                </a:solidFill>
                <a:highlight>
                  <a:srgbClr val="FFFFFF"/>
                </a:highlight>
              </a:rPr>
              <a:t>theta</a:t>
            </a:r>
            <a:r>
              <a:rPr lang="pt-BR" sz="1000" b="1" dirty="0">
                <a:solidFill>
                  <a:srgbClr val="000080"/>
                </a:solidFill>
                <a:highlight>
                  <a:srgbClr val="FFFFFF"/>
                </a:highlight>
              </a:rPr>
              <a:t>,</a:t>
            </a:r>
            <a:r>
              <a:rPr lang="pt-BR" sz="1000" dirty="0">
                <a:solidFill>
                  <a:srgbClr val="000000"/>
                </a:solidFill>
                <a:highlight>
                  <a:srgbClr val="FFFFFF"/>
                </a:highlight>
              </a:rPr>
              <a:t> theta_orig</a:t>
            </a:r>
            <a:r>
              <a:rPr lang="pt-BR" sz="1000" b="1" dirty="0">
                <a:solidFill>
                  <a:srgbClr val="000080"/>
                </a:solidFill>
                <a:highlight>
                  <a:srgbClr val="FFFFFF"/>
                </a:highlight>
              </a:rPr>
              <a:t>.</a:t>
            </a:r>
            <a:r>
              <a:rPr lang="pt-BR" sz="1000" dirty="0">
                <a:solidFill>
                  <a:srgbClr val="000000"/>
                </a:solidFill>
                <a:highlight>
                  <a:srgbClr val="FFFFFF"/>
                </a:highlight>
              </a:rPr>
              <a:t>ravel</a:t>
            </a:r>
            <a:r>
              <a:rPr lang="pt-BR" sz="1000" b="1" dirty="0">
                <a:solidFill>
                  <a:srgbClr val="000080"/>
                </a:solidFill>
                <a:highlight>
                  <a:srgbClr val="FFFFFF"/>
                </a:highlight>
              </a:rPr>
              <a:t>(),</a:t>
            </a:r>
            <a:r>
              <a:rPr lang="pt-BR" sz="1000" dirty="0">
                <a:solidFill>
                  <a:srgbClr val="000000"/>
                </a:solidFill>
                <a:highlight>
                  <a:srgbClr val="FFFFFF"/>
                </a:highlight>
              </a:rPr>
              <a:t> y</a:t>
            </a:r>
            <a:r>
              <a:rPr lang="pt-BR" sz="1000" b="1" dirty="0">
                <a:solidFill>
                  <a:srgbClr val="000080"/>
                </a:solidFill>
                <a:highlight>
                  <a:srgbClr val="FFFFFF"/>
                </a:highlight>
              </a:rPr>
              <a:t>,</a:t>
            </a:r>
            <a:r>
              <a:rPr lang="pt-BR" sz="1000" dirty="0">
                <a:solidFill>
                  <a:srgbClr val="000000"/>
                </a:solidFill>
                <a:highlight>
                  <a:srgbClr val="FFFFFF"/>
                </a:highlight>
              </a:rPr>
              <a:t> test_size</a:t>
            </a:r>
            <a:r>
              <a:rPr lang="pt-BR" sz="1000" b="1" dirty="0">
                <a:solidFill>
                  <a:srgbClr val="000080"/>
                </a:solidFill>
                <a:highlight>
                  <a:srgbClr val="FFFFFF"/>
                </a:highlight>
              </a:rPr>
              <a:t>=</a:t>
            </a:r>
            <a:r>
              <a:rPr lang="pt-BR" sz="1000" dirty="0">
                <a:solidFill>
                  <a:srgbClr val="FF0000"/>
                </a:solidFill>
                <a:highlight>
                  <a:srgbClr val="FFFFFF"/>
                </a:highlight>
              </a:rPr>
              <a:t>0.2</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Instantiate MLP Regressor.</a:t>
            </a:r>
            <a:endParaRPr lang="pt-BR" sz="1000" dirty="0">
              <a:solidFill>
                <a:srgbClr val="000000"/>
              </a:solidFill>
              <a:highlight>
                <a:srgbClr val="FFFFFF"/>
              </a:highlight>
            </a:endParaRPr>
          </a:p>
          <a:p>
            <a:r>
              <a:rPr lang="pt-BR" sz="1000" dirty="0">
                <a:solidFill>
                  <a:srgbClr val="000000"/>
                </a:solidFill>
                <a:highlight>
                  <a:srgbClr val="FFFFFF"/>
                </a:highlight>
              </a:rPr>
              <a:t>reg </a:t>
            </a:r>
            <a:r>
              <a:rPr lang="pt-BR" sz="1000" b="1" dirty="0">
                <a:solidFill>
                  <a:srgbClr val="000080"/>
                </a:solidFill>
                <a:highlight>
                  <a:srgbClr val="FFFFFF"/>
                </a:highlight>
              </a:rPr>
              <a:t>=</a:t>
            </a:r>
            <a:r>
              <a:rPr lang="pt-BR" sz="1000" dirty="0">
                <a:solidFill>
                  <a:srgbClr val="000000"/>
                </a:solidFill>
                <a:highlight>
                  <a:srgbClr val="FFFFFF"/>
                </a:highlight>
              </a:rPr>
              <a:t> MLPRegressor</a:t>
            </a:r>
            <a:r>
              <a:rPr lang="pt-BR" sz="1000" b="1" dirty="0">
                <a:solidFill>
                  <a:srgbClr val="000080"/>
                </a:solidFill>
                <a:highlight>
                  <a:srgbClr val="FFFFFF"/>
                </a:highlight>
              </a:rPr>
              <a:t>(</a:t>
            </a:r>
            <a:r>
              <a:rPr lang="pt-BR" sz="1000" dirty="0">
                <a:solidFill>
                  <a:srgbClr val="000000"/>
                </a:solidFill>
                <a:highlight>
                  <a:srgbClr val="FFFFFF"/>
                </a:highlight>
              </a:rPr>
              <a:t>hidden_layer_sizes</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5</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 max_iter</a:t>
            </a:r>
            <a:r>
              <a:rPr lang="pt-BR" sz="1000" b="1" dirty="0">
                <a:solidFill>
                  <a:srgbClr val="000080"/>
                </a:solidFill>
                <a:highlight>
                  <a:srgbClr val="FFFFFF"/>
                </a:highlight>
              </a:rPr>
              <a:t>=</a:t>
            </a:r>
            <a:r>
              <a:rPr lang="pt-BR" sz="1000" dirty="0">
                <a:solidFill>
                  <a:srgbClr val="FF0000"/>
                </a:solidFill>
                <a:highlight>
                  <a:srgbClr val="FFFFFF"/>
                </a:highlight>
              </a:rPr>
              <a:t>2000</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8000"/>
              </a:solidFill>
              <a:highlight>
                <a:srgbClr val="FFFFFF"/>
              </a:highlight>
            </a:endParaRPr>
          </a:p>
          <a:p>
            <a:r>
              <a:rPr lang="pt-BR" sz="1000" dirty="0">
                <a:solidFill>
                  <a:srgbClr val="008000"/>
                </a:solidFill>
                <a:highlight>
                  <a:srgbClr val="FFFFFF"/>
                </a:highlight>
              </a:rPr>
              <a:t># Train MLP Regressor.</a:t>
            </a:r>
            <a:endParaRPr lang="pt-BR" sz="1000" dirty="0">
              <a:solidFill>
                <a:srgbClr val="000000"/>
              </a:solidFill>
              <a:highlight>
                <a:srgbClr val="FFFFFF"/>
              </a:highlight>
            </a:endParaRPr>
          </a:p>
          <a:p>
            <a:r>
              <a:rPr lang="pt-BR" sz="1000" dirty="0">
                <a:solidFill>
                  <a:srgbClr val="000000"/>
                </a:solidFill>
                <a:highlight>
                  <a:srgbClr val="FFFFFF"/>
                </a:highlight>
              </a:rPr>
              <a:t>reg</a:t>
            </a:r>
            <a:r>
              <a:rPr lang="pt-BR" sz="1000" b="1" dirty="0">
                <a:solidFill>
                  <a:srgbClr val="000080"/>
                </a:solidFill>
                <a:highlight>
                  <a:srgbClr val="FFFFFF"/>
                </a:highlight>
              </a:rPr>
              <a:t>.</a:t>
            </a:r>
            <a:r>
              <a:rPr lang="pt-BR" sz="1000" dirty="0">
                <a:solidFill>
                  <a:srgbClr val="000000"/>
                </a:solidFill>
                <a:highlight>
                  <a:srgbClr val="FFFFFF"/>
                </a:highlight>
              </a:rPr>
              <a:t>fit</a:t>
            </a:r>
            <a:r>
              <a:rPr lang="pt-BR" sz="1000" b="1" dirty="0">
                <a:solidFill>
                  <a:srgbClr val="000080"/>
                </a:solidFill>
                <a:highlight>
                  <a:srgbClr val="FFFFFF"/>
                </a:highlight>
              </a:rPr>
              <a:t>(</a:t>
            </a:r>
            <a:r>
              <a:rPr lang="pt-BR" sz="1000" dirty="0">
                <a:solidFill>
                  <a:srgbClr val="000000"/>
                </a:solidFill>
                <a:highlight>
                  <a:srgbClr val="FFFFFF"/>
                </a:highlight>
              </a:rPr>
              <a:t>theta_train</a:t>
            </a:r>
            <a:r>
              <a:rPr lang="pt-BR" sz="1000" b="1" dirty="0">
                <a:solidFill>
                  <a:srgbClr val="000080"/>
                </a:solidFill>
                <a:highlight>
                  <a:srgbClr val="FFFFFF"/>
                </a:highlight>
              </a:rPr>
              <a:t>,</a:t>
            </a:r>
            <a:r>
              <a:rPr lang="pt-BR" sz="1000" dirty="0">
                <a:solidFill>
                  <a:srgbClr val="000000"/>
                </a:solidFill>
                <a:highlight>
                  <a:srgbClr val="FFFFFF"/>
                </a:highlight>
              </a:rPr>
              <a:t> theta_orig_train</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Predict phase over test set.</a:t>
            </a:r>
            <a:endParaRPr lang="en-US" sz="1000" dirty="0">
              <a:solidFill>
                <a:srgbClr val="000000"/>
              </a:solidFill>
              <a:highlight>
                <a:srgbClr val="FFFFFF"/>
              </a:highlight>
            </a:endParaRPr>
          </a:p>
          <a:p>
            <a:r>
              <a:rPr lang="pt-BR" sz="1000" dirty="0">
                <a:solidFill>
                  <a:srgbClr val="000000"/>
                </a:solidFill>
                <a:highlight>
                  <a:srgbClr val="FFFFFF"/>
                </a:highlight>
              </a:rPr>
              <a:t>theta_pred </a:t>
            </a:r>
            <a:r>
              <a:rPr lang="pt-BR" sz="1000" b="1" dirty="0">
                <a:solidFill>
                  <a:srgbClr val="000080"/>
                </a:solidFill>
                <a:highlight>
                  <a:srgbClr val="FFFFFF"/>
                </a:highlight>
              </a:rPr>
              <a:t>=</a:t>
            </a:r>
            <a:r>
              <a:rPr lang="pt-BR" sz="1000" dirty="0">
                <a:solidFill>
                  <a:srgbClr val="000000"/>
                </a:solidFill>
                <a:highlight>
                  <a:srgbClr val="FFFFFF"/>
                </a:highlight>
              </a:rPr>
              <a:t> reg</a:t>
            </a:r>
            <a:r>
              <a:rPr lang="pt-BR" sz="1000" b="1" dirty="0">
                <a:solidFill>
                  <a:srgbClr val="000080"/>
                </a:solidFill>
                <a:highlight>
                  <a:srgbClr val="FFFFFF"/>
                </a:highlight>
              </a:rPr>
              <a:t>.</a:t>
            </a:r>
            <a:r>
              <a:rPr lang="pt-BR" sz="1000" dirty="0">
                <a:solidFill>
                  <a:srgbClr val="000000"/>
                </a:solidFill>
                <a:highlight>
                  <a:srgbClr val="FFFFFF"/>
                </a:highlight>
              </a:rPr>
              <a:t>predict</a:t>
            </a:r>
            <a:r>
              <a:rPr lang="pt-BR" sz="1000" b="1" dirty="0">
                <a:solidFill>
                  <a:srgbClr val="000080"/>
                </a:solidFill>
                <a:highlight>
                  <a:srgbClr val="FFFFFF"/>
                </a:highlight>
              </a:rPr>
              <a:t>(</a:t>
            </a:r>
            <a:r>
              <a:rPr lang="pt-BR" sz="1000" dirty="0">
                <a:solidFill>
                  <a:srgbClr val="000000"/>
                </a:solidFill>
                <a:highlight>
                  <a:srgbClr val="FFFFFF"/>
                </a:highlight>
              </a:rPr>
              <a:t>theta_test</a:t>
            </a:r>
            <a:r>
              <a:rPr lang="pt-BR" sz="1000" b="1" dirty="0">
                <a:solidFill>
                  <a:srgbClr val="000080"/>
                </a:solidFill>
                <a:highlight>
                  <a:srgbClr val="FFFFFF"/>
                </a:highlight>
              </a:rPr>
              <a:t>).</a:t>
            </a:r>
            <a:r>
              <a:rPr lang="pt-BR" sz="1000" dirty="0">
                <a:solidFill>
                  <a:srgbClr val="000000"/>
                </a:solidFill>
                <a:highlight>
                  <a:srgbClr val="FFFFFF"/>
                </a:highlight>
              </a:rPr>
              <a:t>reshape</a:t>
            </a:r>
            <a:r>
              <a:rPr lang="pt-BR" sz="1000" b="1" dirty="0">
                <a:solidFill>
                  <a:srgbClr val="000080"/>
                </a:solidFill>
                <a:highlight>
                  <a:srgbClr val="FFFFFF"/>
                </a:highlight>
              </a:rPr>
              <a:t>(</a:t>
            </a:r>
            <a:r>
              <a:rPr lang="pt-BR" sz="1000" dirty="0">
                <a:solidFill>
                  <a:srgbClr val="000000"/>
                </a:solidFill>
                <a:highlight>
                  <a:srgbClr val="FFFFFF"/>
                </a:highlight>
              </a:rPr>
              <a:t>len</a:t>
            </a:r>
            <a:r>
              <a:rPr lang="pt-BR" sz="1000" b="1" dirty="0">
                <a:solidFill>
                  <a:srgbClr val="000080"/>
                </a:solidFill>
                <a:highlight>
                  <a:srgbClr val="FFFFFF"/>
                </a:highlight>
              </a:rPr>
              <a:t>(</a:t>
            </a:r>
            <a:r>
              <a:rPr lang="pt-BR" sz="1000" dirty="0">
                <a:solidFill>
                  <a:srgbClr val="000000"/>
                </a:solidFill>
                <a:highlight>
                  <a:srgbClr val="FFFFFF"/>
                </a:highlight>
              </a:rPr>
              <a:t>theta_test</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Correct phase-shift.</a:t>
            </a:r>
            <a:endParaRPr lang="pt-BR" sz="1000" dirty="0">
              <a:solidFill>
                <a:srgbClr val="000000"/>
              </a:solidFill>
              <a:highlight>
                <a:srgbClr val="FFFFFF"/>
              </a:highlight>
            </a:endParaRPr>
          </a:p>
          <a:p>
            <a:r>
              <a:rPr lang="pt-BR" sz="1000" dirty="0">
                <a:solidFill>
                  <a:srgbClr val="000000"/>
                </a:solidFill>
                <a:highlight>
                  <a:srgbClr val="FFFFFF"/>
                </a:highlight>
              </a:rPr>
              <a:t>y_rec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exp</a:t>
            </a:r>
            <a:r>
              <a:rPr lang="pt-BR" sz="1000" b="1" dirty="0">
                <a:solidFill>
                  <a:srgbClr val="000080"/>
                </a:solidFill>
                <a:highlight>
                  <a:srgbClr val="FFFFFF"/>
                </a:highlight>
              </a:rPr>
              <a:t>(-</a:t>
            </a:r>
            <a:r>
              <a:rPr lang="pt-BR" sz="1000" dirty="0">
                <a:solidFill>
                  <a:srgbClr val="FF0000"/>
                </a:solidFill>
                <a:highlight>
                  <a:srgbClr val="FFFFFF"/>
                </a:highlight>
              </a:rPr>
              <a:t>1j</a:t>
            </a:r>
            <a:r>
              <a:rPr lang="pt-BR" sz="1000" b="1" dirty="0">
                <a:solidFill>
                  <a:srgbClr val="000080"/>
                </a:solidFill>
                <a:highlight>
                  <a:srgbClr val="FFFFFF"/>
                </a:highlight>
              </a:rPr>
              <a:t>*</a:t>
            </a:r>
            <a:r>
              <a:rPr lang="pt-BR" sz="1000" dirty="0">
                <a:solidFill>
                  <a:srgbClr val="000000"/>
                </a:solidFill>
                <a:highlight>
                  <a:srgbClr val="FFFFFF"/>
                </a:highlight>
              </a:rPr>
              <a:t>theta_pred</a:t>
            </a:r>
            <a:r>
              <a:rPr lang="pt-BR" sz="1000" b="1" dirty="0">
                <a:solidFill>
                  <a:srgbClr val="000080"/>
                </a:solidFill>
                <a:highlight>
                  <a:srgbClr val="FFFFFF"/>
                </a:highlight>
              </a:rPr>
              <a:t>)*</a:t>
            </a:r>
            <a:r>
              <a:rPr lang="pt-BR" sz="1000" dirty="0">
                <a:solidFill>
                  <a:srgbClr val="000000"/>
                </a:solidFill>
                <a:highlight>
                  <a:srgbClr val="FFFFFF"/>
                </a:highlight>
              </a:rPr>
              <a:t>y_test</a:t>
            </a:r>
            <a:endParaRPr lang="pt-BR" sz="1000"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7898" r="9370" b="5286"/>
          <a:stretch/>
        </p:blipFill>
        <p:spPr>
          <a:xfrm>
            <a:off x="5882034" y="1377400"/>
            <a:ext cx="1632903" cy="1564179"/>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8285" t="6931" r="9776" b="3740"/>
          <a:stretch/>
        </p:blipFill>
        <p:spPr>
          <a:xfrm>
            <a:off x="7790961" y="1377400"/>
            <a:ext cx="4316024" cy="1568391"/>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8172" t="6931" r="9664" b="3740"/>
          <a:stretch/>
        </p:blipFill>
        <p:spPr>
          <a:xfrm>
            <a:off x="7043488" y="3058574"/>
            <a:ext cx="4384138" cy="1588803"/>
          </a:xfrm>
          <a:prstGeom prst="rect">
            <a:avLst/>
          </a:prstGeom>
        </p:spPr>
      </p:pic>
      <p:cxnSp>
        <p:nvCxnSpPr>
          <p:cNvPr id="10" name="Straight Arrow Connector 9"/>
          <p:cNvCxnSpPr>
            <a:stCxn id="11" idx="1"/>
          </p:cNvCxnSpPr>
          <p:nvPr/>
        </p:nvCxnSpPr>
        <p:spPr>
          <a:xfrm flipH="1">
            <a:off x="3616657" y="1530494"/>
            <a:ext cx="519942" cy="2507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136599" y="1299661"/>
            <a:ext cx="1207321" cy="461665"/>
          </a:xfrm>
          <a:prstGeom prst="rect">
            <a:avLst/>
          </a:prstGeom>
          <a:noFill/>
        </p:spPr>
        <p:txBody>
          <a:bodyPr wrap="square" rtlCol="0">
            <a:spAutoFit/>
          </a:bodyPr>
          <a:lstStyle/>
          <a:p>
            <a:r>
              <a:rPr lang="pt-BR" sz="1200" dirty="0"/>
              <a:t>Importa a classe MLPRegressor</a:t>
            </a:r>
          </a:p>
        </p:txBody>
      </p:sp>
      <p:cxnSp>
        <p:nvCxnSpPr>
          <p:cNvPr id="14" name="Straight Arrow Connector 13"/>
          <p:cNvCxnSpPr>
            <a:stCxn id="15" idx="1"/>
          </p:cNvCxnSpPr>
          <p:nvPr/>
        </p:nvCxnSpPr>
        <p:spPr>
          <a:xfrm flipH="1">
            <a:off x="1636848" y="2300096"/>
            <a:ext cx="598271" cy="3693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35119" y="2161596"/>
            <a:ext cx="1115624" cy="276999"/>
          </a:xfrm>
          <a:prstGeom prst="rect">
            <a:avLst/>
          </a:prstGeom>
          <a:noFill/>
        </p:spPr>
        <p:txBody>
          <a:bodyPr wrap="square" rtlCol="0">
            <a:spAutoFit/>
          </a:bodyPr>
          <a:lstStyle/>
          <a:p>
            <a:r>
              <a:rPr lang="pt-BR" sz="1200" dirty="0"/>
              <a:t>Es/N0 = 27 dB</a:t>
            </a:r>
          </a:p>
        </p:txBody>
      </p:sp>
      <p:cxnSp>
        <p:nvCxnSpPr>
          <p:cNvPr id="17" name="Straight Arrow Connector 16"/>
          <p:cNvCxnSpPr>
            <a:stCxn id="18" idx="1"/>
          </p:cNvCxnSpPr>
          <p:nvPr/>
        </p:nvCxnSpPr>
        <p:spPr>
          <a:xfrm flipH="1">
            <a:off x="2525530" y="2438595"/>
            <a:ext cx="825213" cy="7767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350743" y="2207762"/>
            <a:ext cx="1993177" cy="461665"/>
          </a:xfrm>
          <a:prstGeom prst="rect">
            <a:avLst/>
          </a:prstGeom>
          <a:noFill/>
        </p:spPr>
        <p:txBody>
          <a:bodyPr wrap="square" rtlCol="0">
            <a:spAutoFit/>
          </a:bodyPr>
          <a:lstStyle/>
          <a:p>
            <a:r>
              <a:rPr lang="pt-BR" sz="1200" dirty="0"/>
              <a:t>Gera um sequência aleatória de bits para transmissão.</a:t>
            </a:r>
          </a:p>
        </p:txBody>
      </p:sp>
      <p:sp>
        <p:nvSpPr>
          <p:cNvPr id="20" name="TextBox 19"/>
          <p:cNvSpPr txBox="1"/>
          <p:nvPr/>
        </p:nvSpPr>
        <p:spPr>
          <a:xfrm>
            <a:off x="3664747" y="2669818"/>
            <a:ext cx="1822072" cy="461665"/>
          </a:xfrm>
          <a:prstGeom prst="rect">
            <a:avLst/>
          </a:prstGeom>
          <a:noFill/>
        </p:spPr>
        <p:txBody>
          <a:bodyPr wrap="square" rtlCol="0">
            <a:spAutoFit/>
          </a:bodyPr>
          <a:lstStyle/>
          <a:p>
            <a:r>
              <a:rPr lang="pt-BR" sz="1200" dirty="0"/>
              <a:t>Modula os símbolos QPSK com os bits gerados.</a:t>
            </a:r>
          </a:p>
        </p:txBody>
      </p:sp>
      <p:cxnSp>
        <p:nvCxnSpPr>
          <p:cNvPr id="21" name="Straight Arrow Connector 20"/>
          <p:cNvCxnSpPr>
            <a:stCxn id="20" idx="1"/>
          </p:cNvCxnSpPr>
          <p:nvPr/>
        </p:nvCxnSpPr>
        <p:spPr>
          <a:xfrm flipH="1">
            <a:off x="1510412" y="2900651"/>
            <a:ext cx="2154335" cy="7479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336523" y="3149999"/>
            <a:ext cx="2014794" cy="646331"/>
          </a:xfrm>
          <a:prstGeom prst="rect">
            <a:avLst/>
          </a:prstGeom>
          <a:noFill/>
        </p:spPr>
        <p:txBody>
          <a:bodyPr wrap="square" rtlCol="0">
            <a:spAutoFit/>
          </a:bodyPr>
          <a:lstStyle/>
          <a:p>
            <a:r>
              <a:rPr lang="pt-BR" sz="1200" dirty="0"/>
              <a:t>Adiciona fase aleatório ao símbolo e passa sinal modulado por canal AWGN.</a:t>
            </a:r>
          </a:p>
        </p:txBody>
      </p:sp>
      <p:cxnSp>
        <p:nvCxnSpPr>
          <p:cNvPr id="25" name="Straight Arrow Connector 24"/>
          <p:cNvCxnSpPr>
            <a:stCxn id="24" idx="1"/>
          </p:cNvCxnSpPr>
          <p:nvPr/>
        </p:nvCxnSpPr>
        <p:spPr>
          <a:xfrm flipH="1">
            <a:off x="3125337" y="3473165"/>
            <a:ext cx="1211186" cy="7852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227952" y="4027553"/>
            <a:ext cx="2014794" cy="461665"/>
          </a:xfrm>
          <a:prstGeom prst="rect">
            <a:avLst/>
          </a:prstGeom>
          <a:noFill/>
        </p:spPr>
        <p:txBody>
          <a:bodyPr wrap="square" rtlCol="0">
            <a:spAutoFit/>
          </a:bodyPr>
          <a:lstStyle/>
          <a:p>
            <a:r>
              <a:rPr lang="pt-BR" sz="1200" dirty="0"/>
              <a:t>Calcula fase do símbolo recebido.</a:t>
            </a:r>
          </a:p>
        </p:txBody>
      </p:sp>
      <p:cxnSp>
        <p:nvCxnSpPr>
          <p:cNvPr id="42" name="Straight Arrow Connector 41"/>
          <p:cNvCxnSpPr>
            <a:stCxn id="41" idx="1"/>
          </p:cNvCxnSpPr>
          <p:nvPr/>
        </p:nvCxnSpPr>
        <p:spPr>
          <a:xfrm flipH="1">
            <a:off x="2587579" y="4258386"/>
            <a:ext cx="1640373" cy="2577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6" idx="1"/>
          </p:cNvCxnSpPr>
          <p:nvPr/>
        </p:nvCxnSpPr>
        <p:spPr>
          <a:xfrm flipH="1">
            <a:off x="3807726" y="4590794"/>
            <a:ext cx="800742" cy="2774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608468" y="4452294"/>
            <a:ext cx="1332743" cy="276999"/>
          </a:xfrm>
          <a:prstGeom prst="rect">
            <a:avLst/>
          </a:prstGeom>
          <a:noFill/>
        </p:spPr>
        <p:txBody>
          <a:bodyPr wrap="square" rtlCol="0">
            <a:spAutoFit/>
          </a:bodyPr>
          <a:lstStyle/>
          <a:p>
            <a:r>
              <a:rPr lang="pt-BR" sz="1200" dirty="0"/>
              <a:t>Divide o conjunto.</a:t>
            </a:r>
          </a:p>
        </p:txBody>
      </p:sp>
      <p:sp>
        <p:nvSpPr>
          <p:cNvPr id="48" name="TextBox 47"/>
          <p:cNvSpPr txBox="1"/>
          <p:nvPr/>
        </p:nvSpPr>
        <p:spPr>
          <a:xfrm>
            <a:off x="4608468" y="5062067"/>
            <a:ext cx="2311021" cy="646331"/>
          </a:xfrm>
          <a:prstGeom prst="rect">
            <a:avLst/>
          </a:prstGeom>
          <a:noFill/>
        </p:spPr>
        <p:txBody>
          <a:bodyPr wrap="square" rtlCol="0">
            <a:spAutoFit/>
          </a:bodyPr>
          <a:lstStyle/>
          <a:p>
            <a:r>
              <a:rPr lang="pt-BR" sz="1200" dirty="0"/>
              <a:t>Instancia MLP com 3 camadas escondidas com 10, 5 e 4 neurônios, respectivamente.</a:t>
            </a:r>
          </a:p>
        </p:txBody>
      </p:sp>
      <p:cxnSp>
        <p:nvCxnSpPr>
          <p:cNvPr id="49" name="Straight Arrow Connector 48"/>
          <p:cNvCxnSpPr>
            <a:stCxn id="48" idx="1"/>
          </p:cNvCxnSpPr>
          <p:nvPr/>
        </p:nvCxnSpPr>
        <p:spPr>
          <a:xfrm flipH="1">
            <a:off x="4347331" y="5385233"/>
            <a:ext cx="261137" cy="55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819269" y="5646660"/>
            <a:ext cx="2423477" cy="461665"/>
          </a:xfrm>
          <a:prstGeom prst="rect">
            <a:avLst/>
          </a:prstGeom>
          <a:noFill/>
        </p:spPr>
        <p:txBody>
          <a:bodyPr wrap="square" rtlCol="0">
            <a:spAutoFit/>
          </a:bodyPr>
          <a:lstStyle/>
          <a:p>
            <a:r>
              <a:rPr lang="pt-BR" sz="1200" dirty="0"/>
              <a:t>Treina o modelo com fase recebida e original e faz estimação.</a:t>
            </a:r>
          </a:p>
        </p:txBody>
      </p:sp>
      <p:cxnSp>
        <p:nvCxnSpPr>
          <p:cNvPr id="53" name="Straight Arrow Connector 52"/>
          <p:cNvCxnSpPr>
            <a:stCxn id="52" idx="1"/>
          </p:cNvCxnSpPr>
          <p:nvPr/>
        </p:nvCxnSpPr>
        <p:spPr>
          <a:xfrm flipH="1" flipV="1">
            <a:off x="2792931" y="5877492"/>
            <a:ext cx="1026338"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3350743" y="5877492"/>
            <a:ext cx="456983" cy="2308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3850634" y="6303538"/>
            <a:ext cx="2090577" cy="461665"/>
          </a:xfrm>
          <a:prstGeom prst="rect">
            <a:avLst/>
          </a:prstGeom>
          <a:noFill/>
        </p:spPr>
        <p:txBody>
          <a:bodyPr wrap="square" rtlCol="0">
            <a:spAutoFit/>
          </a:bodyPr>
          <a:lstStyle/>
          <a:p>
            <a:r>
              <a:rPr lang="pt-BR" sz="1200" dirty="0"/>
              <a:t>Aplica inverso da fase estimada ao símbolo recebido.</a:t>
            </a:r>
          </a:p>
        </p:txBody>
      </p:sp>
      <p:cxnSp>
        <p:nvCxnSpPr>
          <p:cNvPr id="61" name="Straight Arrow Connector 60"/>
          <p:cNvCxnSpPr>
            <a:stCxn id="60" idx="1"/>
          </p:cNvCxnSpPr>
          <p:nvPr/>
        </p:nvCxnSpPr>
        <p:spPr>
          <a:xfrm flipH="1" flipV="1">
            <a:off x="2957583" y="6534370"/>
            <a:ext cx="893051"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6741636" y="4800456"/>
            <a:ext cx="5365349" cy="1600438"/>
          </a:xfrm>
          <a:prstGeom prst="rect">
            <a:avLst/>
          </a:prstGeom>
          <a:noFill/>
        </p:spPr>
        <p:txBody>
          <a:bodyPr wrap="square" rtlCol="0">
            <a:spAutoFit/>
          </a:bodyPr>
          <a:lstStyle/>
          <a:p>
            <a:pPr marL="285750" indent="-285750">
              <a:buFont typeface="Arial" panose="020B0604020202020204" pitchFamily="34" charset="0"/>
              <a:buChar char="•"/>
            </a:pPr>
            <a:r>
              <a:rPr lang="pt-BR" sz="1400" dirty="0"/>
              <a:t>Os símbolos QPSK tem sua fase variada por um desvio de fase aleatório.</a:t>
            </a:r>
          </a:p>
          <a:p>
            <a:pPr marL="285750" indent="-285750">
              <a:buFont typeface="Arial" panose="020B0604020202020204" pitchFamily="34" charset="0"/>
              <a:buChar char="•"/>
            </a:pPr>
            <a:r>
              <a:rPr lang="pt-BR" sz="1400" dirty="0"/>
              <a:t>Fase aleatório varia entre -40 a +40 graus.</a:t>
            </a:r>
          </a:p>
          <a:p>
            <a:pPr marL="285750" indent="-285750">
              <a:buFont typeface="Arial" panose="020B0604020202020204" pitchFamily="34" charset="0"/>
              <a:buChar char="•"/>
            </a:pPr>
            <a:r>
              <a:rPr lang="pt-BR" sz="1400" dirty="0"/>
              <a:t>Além disto, tem-se adição de ruído, onde a relação Es/N0 = </a:t>
            </a:r>
            <a:r>
              <a:rPr lang="pt-BR" sz="1400" dirty="0" smtClean="0"/>
              <a:t>27 </a:t>
            </a:r>
            <a:r>
              <a:rPr lang="pt-BR" sz="1400" dirty="0"/>
              <a:t>dB.</a:t>
            </a:r>
          </a:p>
          <a:p>
            <a:pPr marL="285750" indent="-285750">
              <a:buFont typeface="Arial" panose="020B0604020202020204" pitchFamily="34" charset="0"/>
              <a:buChar char="•"/>
            </a:pPr>
            <a:r>
              <a:rPr lang="pt-BR" sz="1400" dirty="0"/>
              <a:t>O MLP estima a relação entre a fase do sinal recebido e a fase adicionada ao símbolo transmitido.</a:t>
            </a:r>
          </a:p>
          <a:p>
            <a:pPr marL="285750" indent="-285750">
              <a:buFont typeface="Arial" panose="020B0604020202020204" pitchFamily="34" charset="0"/>
              <a:buChar char="•"/>
            </a:pPr>
            <a:r>
              <a:rPr lang="pt-BR" sz="1400" dirty="0"/>
              <a:t>De posse da relação, pode-se desfazer o efeito da fase aleatória.</a:t>
            </a:r>
          </a:p>
        </p:txBody>
      </p:sp>
    </p:spTree>
    <p:extLst>
      <p:ext uri="{BB962C8B-B14F-4D97-AF65-F5344CB8AC3E}">
        <p14:creationId xmlns:p14="http://schemas.microsoft.com/office/powerpoint/2010/main" val="19568147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Avisos</a:t>
            </a:r>
          </a:p>
        </p:txBody>
      </p:sp>
      <p:sp>
        <p:nvSpPr>
          <p:cNvPr id="3" name="Content Placeholder 2"/>
          <p:cNvSpPr>
            <a:spLocks noGrp="1"/>
          </p:cNvSpPr>
          <p:nvPr>
            <p:ph idx="1"/>
          </p:nvPr>
        </p:nvSpPr>
        <p:spPr/>
        <p:txBody>
          <a:bodyPr vert="horz" lIns="91440" tIns="45720" rIns="91440" bIns="45720" rtlCol="0" anchor="t">
            <a:normAutofit/>
          </a:bodyPr>
          <a:lstStyle/>
          <a:p>
            <a:r>
              <a:rPr lang="pt-BR"/>
              <a:t>Material</a:t>
            </a:r>
            <a:r>
              <a:rPr lang="pt-BR">
                <a:ea typeface="+mn-lt"/>
                <a:cs typeface="+mn-lt"/>
              </a:rPr>
              <a:t>, exemplos e lista de exercícios #12 já estão disponíveis.</a:t>
            </a:r>
            <a:endParaRPr lang="en-US">
              <a:ea typeface="+mn-lt"/>
              <a:cs typeface="+mn-lt"/>
            </a:endParaRPr>
          </a:p>
          <a:p>
            <a:endParaRPr lang="pt-BR" dirty="0">
              <a:cs typeface="Calibri"/>
            </a:endParaRPr>
          </a:p>
        </p:txBody>
      </p:sp>
    </p:spTree>
    <p:extLst>
      <p:ext uri="{BB962C8B-B14F-4D97-AF65-F5344CB8AC3E}">
        <p14:creationId xmlns:p14="http://schemas.microsoft.com/office/powerpoint/2010/main" val="42689198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6687714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upid Neural Network - 9GA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65" y="480707"/>
            <a:ext cx="3401957" cy="21890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Don't be afraid of artificial neural networks - it is easy to start! An overview of deep learning with links to didactic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88" y="480707"/>
            <a:ext cx="3730405" cy="26126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Journey to Machine Learning – Towards Data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06" y="3360518"/>
            <a:ext cx="3815474" cy="21483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13 Best New Neural Network Books To Read In 2020 - BookAuthority"/>
          <p:cNvPicPr>
            <a:picLocks noChangeAspect="1" noChangeArrowheads="1"/>
          </p:cNvPicPr>
          <p:nvPr/>
        </p:nvPicPr>
        <p:blipFill rotWithShape="1">
          <a:blip r:embed="rId5">
            <a:extLst>
              <a:ext uri="{28A0092B-C50C-407E-A947-70E740481C1C}">
                <a14:useLocalDpi xmlns:a14="http://schemas.microsoft.com/office/drawing/2010/main" val="0"/>
              </a:ext>
            </a:extLst>
          </a:blip>
          <a:srcRect l="12224" r="9242" b="29845"/>
          <a:stretch/>
        </p:blipFill>
        <p:spPr bwMode="auto">
          <a:xfrm>
            <a:off x="4672303" y="3938633"/>
            <a:ext cx="2050141" cy="2749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s://storage.googleapis.com/groundai-web-prod/media/users/user_129478/project_202937/images/x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7616" y="4070557"/>
            <a:ext cx="2476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troduction to Deep Learning | Hacker No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2017" y="565503"/>
            <a:ext cx="2855639" cy="286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7904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Figuras</a:t>
            </a:r>
          </a:p>
        </p:txBody>
      </p:sp>
    </p:spTree>
    <p:extLst>
      <p:ext uri="{BB962C8B-B14F-4D97-AF65-F5344CB8AC3E}">
        <p14:creationId xmlns:p14="http://schemas.microsoft.com/office/powerpoint/2010/main" val="7128192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21238" y="2474701"/>
            <a:ext cx="5761726" cy="1974852"/>
            <a:chOff x="2821238" y="2474701"/>
            <a:chExt cx="5761726" cy="1974852"/>
          </a:xfrm>
        </p:grpSpPr>
        <p:sp>
          <p:nvSpPr>
            <p:cNvPr id="5" name="Oval 4"/>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p:nvPr/>
          </p:nvCxnSpPr>
          <p:spPr>
            <a:xfrm>
              <a:off x="5709212" y="2684815"/>
              <a:ext cx="0" cy="13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515702" y="2764022"/>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392699" y="3625529"/>
              <a:ext cx="767389" cy="376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2821238" y="3303454"/>
                  <a:ext cx="5276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𝑖</m:t>
                            </m:r>
                          </m:sub>
                        </m:sSub>
                      </m:oMath>
                    </m:oMathPara>
                  </a14:m>
                  <a:endParaRPr lang="pt-BR" sz="2400" dirty="0"/>
                </a:p>
              </p:txBody>
            </p:sp>
          </mc:Choice>
          <mc:Fallback xmlns="">
            <p:sp>
              <p:nvSpPr>
                <p:cNvPr id="23" name="Rectangle 22"/>
                <p:cNvSpPr>
                  <a:spLocks noRot="1" noChangeAspect="1" noMove="1" noResize="1" noEditPoints="1" noAdjustHandles="1" noChangeArrowheads="1" noChangeShapeType="1" noTextEdit="1"/>
                </p:cNvSpPr>
                <p:nvPr/>
              </p:nvSpPr>
              <p:spPr>
                <a:xfrm>
                  <a:off x="2821238" y="3303454"/>
                  <a:ext cx="527644" cy="461665"/>
                </a:xfrm>
                <a:prstGeom prst="rect">
                  <a:avLst/>
                </a:prstGeom>
                <a:blipFill rotWithShape="0">
                  <a:blip r:embed="rId2"/>
                  <a:stretch>
                    <a:fillRect b="-1316"/>
                  </a:stretch>
                </a:blipFill>
              </p:spPr>
              <p:txBody>
                <a:bodyPr/>
                <a:lstStyle/>
                <a:p>
                  <a:r>
                    <a:rPr lang="pt-BR">
                      <a:noFill/>
                    </a:rPr>
                    <a:t> </a:t>
                  </a:r>
                </a:p>
              </p:txBody>
            </p:sp>
          </mc:Fallback>
        </mc:AlternateContent>
        <p:cxnSp>
          <p:nvCxnSpPr>
            <p:cNvPr id="28" name="Straight Arrow Connector 27"/>
            <p:cNvCxnSpPr/>
            <p:nvPr/>
          </p:nvCxnSpPr>
          <p:spPr>
            <a:xfrm>
              <a:off x="7391525" y="3384038"/>
              <a:ext cx="32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3028617" y="2474701"/>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35" name="Rectangle 34"/>
                <p:cNvSpPr>
                  <a:spLocks noRot="1" noChangeAspect="1" noMove="1" noResize="1" noEditPoints="1" noAdjustHandles="1" noChangeArrowheads="1" noChangeShapeType="1" noTextEdit="1"/>
                </p:cNvSpPr>
                <p:nvPr/>
              </p:nvSpPr>
              <p:spPr>
                <a:xfrm>
                  <a:off x="3028617" y="2474701"/>
                  <a:ext cx="549574" cy="461665"/>
                </a:xfrm>
                <a:prstGeom prst="rect">
                  <a:avLst/>
                </a:prstGeom>
                <a:blipFill rotWithShape="0">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2857167" y="3716601"/>
                  <a:ext cx="6142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𝑁</m:t>
                            </m:r>
                          </m:sub>
                        </m:sSub>
                      </m:oMath>
                    </m:oMathPara>
                  </a14:m>
                  <a:endParaRPr lang="pt-BR" sz="2400" dirty="0"/>
                </a:p>
              </p:txBody>
            </p:sp>
          </mc:Choice>
          <mc:Fallback xmlns="">
            <p:sp>
              <p:nvSpPr>
                <p:cNvPr id="36" name="Rectangle 35"/>
                <p:cNvSpPr>
                  <a:spLocks noRot="1" noChangeAspect="1" noMove="1" noResize="1" noEditPoints="1" noAdjustHandles="1" noChangeArrowheads="1" noChangeShapeType="1" noTextEdit="1"/>
                </p:cNvSpPr>
                <p:nvPr/>
              </p:nvSpPr>
              <p:spPr>
                <a:xfrm>
                  <a:off x="2857167" y="3716601"/>
                  <a:ext cx="614207" cy="461665"/>
                </a:xfrm>
                <a:prstGeom prst="rect">
                  <a:avLst/>
                </a:prstGeom>
                <a:blipFill rotWithShape="0">
                  <a:blip r:embed="rId4"/>
                  <a:stretch>
                    <a:fillRect b="-1333"/>
                  </a:stretch>
                </a:blipFill>
              </p:spPr>
              <p:txBody>
                <a:bodyPr/>
                <a:lstStyle/>
                <a:p>
                  <a:r>
                    <a:rPr lang="pt-BR">
                      <a:noFill/>
                    </a:rPr>
                    <a:t> </a:t>
                  </a:r>
                </a:p>
              </p:txBody>
            </p:sp>
          </mc:Fallback>
        </mc:AlternateContent>
        <p:cxnSp>
          <p:nvCxnSpPr>
            <p:cNvPr id="25" name="Straight Arrow Connector 24"/>
            <p:cNvCxnSpPr/>
            <p:nvPr/>
          </p:nvCxnSpPr>
          <p:spPr>
            <a:xfrm>
              <a:off x="3347657" y="3144781"/>
              <a:ext cx="735518" cy="122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874782" y="2872819"/>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874782" y="2872819"/>
                  <a:ext cx="556691" cy="461665"/>
                </a:xfrm>
                <a:prstGeom prst="rect">
                  <a:avLst/>
                </a:prstGeom>
                <a:blipFill rotWithShape="0">
                  <a:blip r:embed="rId5"/>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733488" y="3166488"/>
                  <a:ext cx="1682313" cy="4397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𝑦</m:t>
                        </m:r>
                        <m:r>
                          <a:rPr lang="pt-BR" sz="2000" b="0" i="1" smtClean="0">
                            <a:latin typeface="Cambria Math" panose="02040503050406030204" pitchFamily="18" charset="0"/>
                          </a:rPr>
                          <m:t>=</m:t>
                        </m:r>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e>
                        </m:d>
                      </m:oMath>
                    </m:oMathPara>
                  </a14:m>
                  <a:endParaRPr lang="pt-BR"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5733488" y="3166488"/>
                  <a:ext cx="1682313" cy="439736"/>
                </a:xfrm>
                <a:prstGeom prst="rect">
                  <a:avLst/>
                </a:prstGeom>
                <a:blipFill rotWithShape="0">
                  <a:blip r:embed="rId6"/>
                  <a:stretch>
                    <a:fillRect b="-821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515702" y="4049443"/>
                  <a:ext cx="164602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r>
                          <a:rPr lang="pt-BR" sz="2000" i="1">
                            <a:latin typeface="Cambria Math" panose="02040503050406030204" pitchFamily="18" charset="0"/>
                            <a:ea typeface="Cambria Math" panose="02040503050406030204" pitchFamily="18" charset="0"/>
                          </a:rPr>
                          <m:t>∈</m:t>
                        </m:r>
                        <m:d>
                          <m:dPr>
                            <m:begChr m:val="{"/>
                            <m:endChr m:val="}"/>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0,1</m:t>
                            </m:r>
                          </m:e>
                        </m:d>
                        <m:r>
                          <a:rPr lang="pt-BR" sz="2000" b="0" i="1" smtClean="0">
                            <a:latin typeface="Cambria Math" panose="02040503050406030204" pitchFamily="18" charset="0"/>
                            <a:ea typeface="Cambria Math" panose="02040503050406030204" pitchFamily="18" charset="0"/>
                          </a:rPr>
                          <m:t>, </m:t>
                        </m:r>
                        <m:r>
                          <a:rPr lang="pt-BR" sz="2000" i="1" smtClean="0">
                            <a:latin typeface="Cambria Math" panose="02040503050406030204" pitchFamily="18" charset="0"/>
                            <a:ea typeface="Cambria Math" panose="02040503050406030204" pitchFamily="18" charset="0"/>
                          </a:rPr>
                          <m:t>∀</m:t>
                        </m:r>
                        <m:r>
                          <a:rPr lang="pt-BR" sz="2000" b="0" i="1" smtClean="0">
                            <a:latin typeface="Cambria Math" panose="02040503050406030204" pitchFamily="18" charset="0"/>
                            <a:ea typeface="Cambria Math" panose="02040503050406030204" pitchFamily="18" charset="0"/>
                          </a:rPr>
                          <m:t>𝑖</m:t>
                        </m:r>
                      </m:oMath>
                    </m:oMathPara>
                  </a14:m>
                  <a:endParaRPr lang="pt-BR" sz="2000" dirty="0"/>
                </a:p>
              </p:txBody>
            </p:sp>
          </mc:Choice>
          <mc:Fallback xmlns="">
            <p:sp>
              <p:nvSpPr>
                <p:cNvPr id="15" name="Rectangle 14"/>
                <p:cNvSpPr>
                  <a:spLocks noRot="1" noChangeAspect="1" noMove="1" noResize="1" noEditPoints="1" noAdjustHandles="1" noChangeArrowheads="1" noChangeShapeType="1" noTextEdit="1"/>
                </p:cNvSpPr>
                <p:nvPr/>
              </p:nvSpPr>
              <p:spPr>
                <a:xfrm>
                  <a:off x="3515702" y="4049443"/>
                  <a:ext cx="1646027" cy="400110"/>
                </a:xfrm>
                <a:prstGeom prst="rect">
                  <a:avLst/>
                </a:prstGeom>
                <a:blipFill rotWithShape="0">
                  <a:blip r:embed="rId7"/>
                  <a:stretch>
                    <a:fillRect b="-15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384617" y="2991721"/>
                  <a:ext cx="1198347"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0,1</m:t>
                            </m:r>
                          </m:e>
                        </m:d>
                      </m:oMath>
                    </m:oMathPara>
                  </a14:m>
                  <a:endParaRPr lang="pt-BR" dirty="0"/>
                </a:p>
              </p:txBody>
            </p:sp>
          </mc:Choice>
          <mc:Fallback xmlns="">
            <p:sp>
              <p:nvSpPr>
                <p:cNvPr id="16" name="TextBox 15"/>
                <p:cNvSpPr txBox="1">
                  <a:spLocks noRot="1" noChangeAspect="1" noMove="1" noResize="1" noEditPoints="1" noAdjustHandles="1" noChangeArrowheads="1" noChangeShapeType="1" noTextEdit="1"/>
                </p:cNvSpPr>
                <p:nvPr/>
              </p:nvSpPr>
              <p:spPr>
                <a:xfrm>
                  <a:off x="7384617" y="2991721"/>
                  <a:ext cx="1198347" cy="369332"/>
                </a:xfrm>
                <a:prstGeom prst="rect">
                  <a:avLst/>
                </a:prstGeom>
                <a:blipFill rotWithShape="0">
                  <a:blip r:embed="rId8"/>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107451" y="2856049"/>
                  <a:ext cx="1728042"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𝑔</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𝒙</m:t>
                            </m:r>
                          </m:e>
                        </m:d>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=1</m:t>
                            </m:r>
                          </m:sub>
                          <m:sup>
                            <m:r>
                              <a:rPr lang="pt-BR" sz="2000" b="0" i="1" smtClean="0">
                                <a:latin typeface="Cambria Math" panose="02040503050406030204" pitchFamily="18" charset="0"/>
                              </a:rPr>
                              <m:t>𝑁</m:t>
                            </m:r>
                          </m:sup>
                          <m:e>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e>
                        </m:nary>
                      </m:oMath>
                    </m:oMathPara>
                  </a14:m>
                  <a:endParaRPr lang="pt-BR"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4107451" y="2856049"/>
                  <a:ext cx="1728042" cy="957826"/>
                </a:xfrm>
                <a:prstGeom prst="rect">
                  <a:avLst/>
                </a:prstGeom>
                <a:blipFill rotWithShape="0">
                  <a:blip r:embed="rId9"/>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21" name="TextBox 20"/>
              <p:cNvSpPr txBox="1"/>
              <p:nvPr/>
            </p:nvSpPr>
            <p:spPr>
              <a:xfrm>
                <a:off x="7095684" y="5413385"/>
                <a:ext cx="3877116" cy="987193"/>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eqArr>
                            <m:eqArrPr>
                              <m:ctrlPr>
                                <a:rPr lang="pt-BR" b="0" i="1" smtClean="0">
                                  <a:latin typeface="Cambria Math" panose="02040503050406030204" pitchFamily="18" charset="0"/>
                                  <a:ea typeface="Cambria Math" panose="02040503050406030204" pitchFamily="18" charset="0"/>
                                </a:rPr>
                              </m:ctrlPr>
                            </m:eqArrPr>
                            <m:e>
                              <m:r>
                                <a:rPr lang="pt-BR" b="0" i="1" smtClean="0">
                                  <a:latin typeface="Cambria Math" panose="02040503050406030204" pitchFamily="18" charset="0"/>
                                  <a:ea typeface="Cambria Math" panose="02040503050406030204" pitchFamily="18" charset="0"/>
                                </a:rPr>
                                <m:t>1 </m:t>
                              </m:r>
                              <m:r>
                                <m:rPr>
                                  <m:sty m:val="p"/>
                                </m:rPr>
                                <a:rPr lang="pt-BR" b="0" i="0" smtClean="0">
                                  <a:latin typeface="Cambria Math" panose="02040503050406030204" pitchFamily="18" charset="0"/>
                                  <a:ea typeface="Cambria Math" panose="02040503050406030204" pitchFamily="18" charset="0"/>
                                </a:rPr>
                                <m:t>se</m:t>
                              </m:r>
                              <m:r>
                                <a:rPr lang="pt-BR" b="0" i="1" smtClean="0">
                                  <a:latin typeface="Cambria Math" panose="02040503050406030204" pitchFamily="18" charset="0"/>
                                  <a:ea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𝜃</m:t>
                              </m:r>
                            </m:e>
                            <m:e>
                              <m:r>
                                <a:rPr lang="pt-BR" b="0" i="1" smtClean="0">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se</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ea typeface="Cambria Math" panose="02040503050406030204" pitchFamily="18" charset="0"/>
                                </a:rPr>
                                <m:t>&lt;</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𝜃</m:t>
                              </m:r>
                            </m:e>
                          </m:eqArr>
                        </m:e>
                      </m:d>
                    </m:oMath>
                  </m:oMathPara>
                </a14:m>
                <a:endParaRPr lang="pt-BR" dirty="0"/>
              </a:p>
              <a:p>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é o limiar de decisão.</a:t>
                </a:r>
              </a:p>
            </p:txBody>
          </p:sp>
        </mc:Choice>
        <mc:Fallback xmlns="">
          <p:sp>
            <p:nvSpPr>
              <p:cNvPr id="21" name="TextBox 20"/>
              <p:cNvSpPr txBox="1">
                <a:spLocks noRot="1" noChangeAspect="1" noMove="1" noResize="1" noEditPoints="1" noAdjustHandles="1" noChangeArrowheads="1" noChangeShapeType="1" noTextEdit="1"/>
              </p:cNvSpPr>
              <p:nvPr/>
            </p:nvSpPr>
            <p:spPr>
              <a:xfrm>
                <a:off x="7095684" y="5413385"/>
                <a:ext cx="3877116" cy="987193"/>
              </a:xfrm>
              <a:prstGeom prst="rect">
                <a:avLst/>
              </a:prstGeom>
              <a:blipFill rotWithShape="0">
                <a:blip r:embed="rId10"/>
                <a:stretch>
                  <a:fillRect l="-1415" b="-9259"/>
                </a:stretch>
              </a:blipFill>
            </p:spPr>
            <p:txBody>
              <a:bodyPr/>
              <a:lstStyle/>
              <a:p>
                <a:r>
                  <a:rPr lang="pt-BR">
                    <a:noFill/>
                  </a:rPr>
                  <a:t> </a:t>
                </a:r>
              </a:p>
            </p:txBody>
          </p:sp>
        </mc:Fallback>
      </mc:AlternateContent>
      <p:grpSp>
        <p:nvGrpSpPr>
          <p:cNvPr id="40" name="Group 39"/>
          <p:cNvGrpSpPr/>
          <p:nvPr/>
        </p:nvGrpSpPr>
        <p:grpSpPr>
          <a:xfrm>
            <a:off x="114755" y="4638765"/>
            <a:ext cx="3142324" cy="1550303"/>
            <a:chOff x="114755" y="4638765"/>
            <a:chExt cx="3142324" cy="1550303"/>
          </a:xfrm>
        </p:grpSpPr>
        <p:cxnSp>
          <p:nvCxnSpPr>
            <p:cNvPr id="22" name="Straight Arrow Connector 21"/>
            <p:cNvCxnSpPr/>
            <p:nvPr/>
          </p:nvCxnSpPr>
          <p:spPr>
            <a:xfrm flipV="1">
              <a:off x="641229" y="4808439"/>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14755" y="5888439"/>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Rectangle 5"/>
                <p:cNvSpPr/>
                <p:nvPr/>
              </p:nvSpPr>
              <p:spPr>
                <a:xfrm>
                  <a:off x="886701" y="5881291"/>
                  <a:ext cx="33098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𝜃</m:t>
                        </m:r>
                      </m:oMath>
                    </m:oMathPara>
                  </a14:m>
                  <a:endParaRPr lang="pt-BR" sz="1400" dirty="0"/>
                </a:p>
              </p:txBody>
            </p:sp>
          </mc:Choice>
          <mc:Fallback xmlns="">
            <p:sp>
              <p:nvSpPr>
                <p:cNvPr id="6" name="Rectangle 5"/>
                <p:cNvSpPr>
                  <a:spLocks noRot="1" noChangeAspect="1" noMove="1" noResize="1" noEditPoints="1" noAdjustHandles="1" noChangeArrowheads="1" noChangeShapeType="1" noTextEdit="1"/>
                </p:cNvSpPr>
                <p:nvPr/>
              </p:nvSpPr>
              <p:spPr>
                <a:xfrm>
                  <a:off x="886701" y="5881291"/>
                  <a:ext cx="330988" cy="307777"/>
                </a:xfrm>
                <a:prstGeom prst="rect">
                  <a:avLst/>
                </a:prstGeom>
                <a:blipFill rotWithShape="0">
                  <a:blip r:embed="rId11"/>
                  <a:stretch>
                    <a:fillRect/>
                  </a:stretch>
                </a:blipFill>
              </p:spPr>
              <p:txBody>
                <a:bodyPr/>
                <a:lstStyle/>
                <a:p>
                  <a:r>
                    <a:rPr lang="pt-BR">
                      <a:noFill/>
                    </a:rPr>
                    <a:t> </a:t>
                  </a:r>
                </a:p>
              </p:txBody>
            </p:sp>
          </mc:Fallback>
        </mc:AlternateContent>
        <p:cxnSp>
          <p:nvCxnSpPr>
            <p:cNvPr id="13" name="Straight Connector 12"/>
            <p:cNvCxnSpPr/>
            <p:nvPr/>
          </p:nvCxnSpPr>
          <p:spPr>
            <a:xfrm>
              <a:off x="1052195" y="5413385"/>
              <a:ext cx="0" cy="4750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052195" y="5413385"/>
              <a:ext cx="1582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angle 33"/>
                <p:cNvSpPr/>
                <p:nvPr/>
              </p:nvSpPr>
              <p:spPr>
                <a:xfrm>
                  <a:off x="479164" y="5881291"/>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34" name="Rectangle 33"/>
                <p:cNvSpPr>
                  <a:spLocks noRot="1" noChangeAspect="1" noMove="1" noResize="1" noEditPoints="1" noAdjustHandles="1" noChangeArrowheads="1" noChangeShapeType="1" noTextEdit="1"/>
                </p:cNvSpPr>
                <p:nvPr/>
              </p:nvSpPr>
              <p:spPr>
                <a:xfrm>
                  <a:off x="479164" y="5881291"/>
                  <a:ext cx="324128" cy="307777"/>
                </a:xfrm>
                <a:prstGeom prst="rect">
                  <a:avLst/>
                </a:prstGeom>
                <a:blipFill rotWithShape="0">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641228" y="4638765"/>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41228" y="4638765"/>
                  <a:ext cx="1047979" cy="404983"/>
                </a:xfrm>
                <a:prstGeom prst="rect">
                  <a:avLst/>
                </a:prstGeom>
                <a:blipFill rotWithShape="0">
                  <a:blip r:embed="rId13"/>
                  <a:stretch>
                    <a:fillRect b="-90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2549834" y="5696625"/>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33" name="Rectangle 32"/>
                <p:cNvSpPr>
                  <a:spLocks noRot="1" noChangeAspect="1" noMove="1" noResize="1" noEditPoints="1" noAdjustHandles="1" noChangeArrowheads="1" noChangeShapeType="1" noTextEdit="1"/>
                </p:cNvSpPr>
                <p:nvPr/>
              </p:nvSpPr>
              <p:spPr>
                <a:xfrm>
                  <a:off x="2549834" y="5696625"/>
                  <a:ext cx="707245" cy="369332"/>
                </a:xfrm>
                <a:prstGeom prst="rect">
                  <a:avLst/>
                </a:prstGeom>
                <a:blipFill rotWithShape="0">
                  <a:blip r:embed="rId14"/>
                  <a:stretch>
                    <a:fillRect b="-6557"/>
                  </a:stretch>
                </a:blipFill>
              </p:spPr>
              <p:txBody>
                <a:bodyPr/>
                <a:lstStyle/>
                <a:p>
                  <a:r>
                    <a:rPr lang="pt-BR">
                      <a:noFill/>
                    </a:rPr>
                    <a:t> </a:t>
                  </a:r>
                </a:p>
              </p:txBody>
            </p:sp>
          </mc:Fallback>
        </mc:AlternateContent>
        <p:cxnSp>
          <p:nvCxnSpPr>
            <p:cNvPr id="38" name="Straight Connector 37"/>
            <p:cNvCxnSpPr/>
            <p:nvPr/>
          </p:nvCxnSpPr>
          <p:spPr>
            <a:xfrm flipH="1">
              <a:off x="641228" y="5413385"/>
              <a:ext cx="410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38"/>
                <p:cNvSpPr/>
                <p:nvPr/>
              </p:nvSpPr>
              <p:spPr>
                <a:xfrm>
                  <a:off x="364768" y="5259496"/>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39" name="Rectangle 38"/>
                <p:cNvSpPr>
                  <a:spLocks noRot="1" noChangeAspect="1" noMove="1" noResize="1" noEditPoints="1" noAdjustHandles="1" noChangeArrowheads="1" noChangeShapeType="1" noTextEdit="1"/>
                </p:cNvSpPr>
                <p:nvPr/>
              </p:nvSpPr>
              <p:spPr>
                <a:xfrm>
                  <a:off x="364768" y="5259496"/>
                  <a:ext cx="324128" cy="307777"/>
                </a:xfrm>
                <a:prstGeom prst="rect">
                  <a:avLst/>
                </a:prstGeom>
                <a:blipFill rotWithShape="0">
                  <a:blip r:embed="rId15"/>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41" name="Oval 40"/>
              <p:cNvSpPr/>
              <p:nvPr/>
            </p:nvSpPr>
            <p:spPr>
              <a:xfrm>
                <a:off x="8813800" y="1257300"/>
                <a:ext cx="749300" cy="381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41" name="Oval 40"/>
              <p:cNvSpPr>
                <a:spLocks noRot="1" noChangeAspect="1" noMove="1" noResize="1" noEditPoints="1" noAdjustHandles="1" noChangeArrowheads="1" noChangeShapeType="1" noTextEdit="1"/>
              </p:cNvSpPr>
              <p:nvPr/>
            </p:nvSpPr>
            <p:spPr>
              <a:xfrm>
                <a:off x="8813800" y="1257300"/>
                <a:ext cx="749300" cy="381000"/>
              </a:xfrm>
              <a:prstGeom prst="ellipse">
                <a:avLst/>
              </a:prstGeom>
              <a:blipFill rotWithShape="0">
                <a:blip r:embed="rId16"/>
                <a:stretch>
                  <a:fillRect b="-3077"/>
                </a:stretch>
              </a:blipFill>
              <a:ln>
                <a:solidFill>
                  <a:schemeClr val="tx1"/>
                </a:solidFill>
              </a:ln>
            </p:spPr>
            <p:txBody>
              <a:bodyPr/>
              <a:lstStyle/>
              <a:p>
                <a:r>
                  <a:rPr lang="pt-BR">
                    <a:noFill/>
                  </a:rPr>
                  <a:t> </a:t>
                </a:r>
              </a:p>
            </p:txBody>
          </p:sp>
        </mc:Fallback>
      </mc:AlternateContent>
      <p:cxnSp>
        <p:nvCxnSpPr>
          <p:cNvPr id="43" name="Straight Connector 42"/>
          <p:cNvCxnSpPr>
            <a:stCxn id="41" idx="0"/>
            <a:endCxn id="41" idx="4"/>
          </p:cNvCxnSpPr>
          <p:nvPr/>
        </p:nvCxnSpPr>
        <p:spPr>
          <a:xfrm>
            <a:off x="9188450" y="1257300"/>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8813800" y="1309298"/>
                <a:ext cx="374650"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i="1">
                          <a:latin typeface="Cambria Math" panose="02040503050406030204" pitchFamily="18" charset="0"/>
                        </a:rPr>
                        <m:t>𝑔</m:t>
                      </m:r>
                    </m:oMath>
                  </m:oMathPara>
                </a14:m>
                <a:endParaRPr lang="pt-BR" sz="1200" dirty="0"/>
              </a:p>
            </p:txBody>
          </p:sp>
        </mc:Choice>
        <mc:Fallback xmlns="">
          <p:sp>
            <p:nvSpPr>
              <p:cNvPr id="44" name="Rectangle 43"/>
              <p:cNvSpPr>
                <a:spLocks noRot="1" noChangeAspect="1" noMove="1" noResize="1" noEditPoints="1" noAdjustHandles="1" noChangeArrowheads="1" noChangeShapeType="1" noTextEdit="1"/>
              </p:cNvSpPr>
              <p:nvPr/>
            </p:nvSpPr>
            <p:spPr>
              <a:xfrm>
                <a:off x="8813800" y="1309298"/>
                <a:ext cx="374650" cy="276999"/>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9188450" y="1309299"/>
                <a:ext cx="374650"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i="1" smtClean="0">
                          <a:latin typeface="Cambria Math" panose="02040503050406030204" pitchFamily="18" charset="0"/>
                        </a:rPr>
                        <m:t>𝑓</m:t>
                      </m:r>
                    </m:oMath>
                  </m:oMathPara>
                </a14:m>
                <a:endParaRPr lang="pt-BR" sz="1200" dirty="0"/>
              </a:p>
            </p:txBody>
          </p:sp>
        </mc:Choice>
        <mc:Fallback xmlns="">
          <p:sp>
            <p:nvSpPr>
              <p:cNvPr id="46" name="Rectangle 45"/>
              <p:cNvSpPr>
                <a:spLocks noRot="1" noChangeAspect="1" noMove="1" noResize="1" noEditPoints="1" noAdjustHandles="1" noChangeArrowheads="1" noChangeShapeType="1" noTextEdit="1"/>
              </p:cNvSpPr>
              <p:nvPr/>
            </p:nvSpPr>
            <p:spPr>
              <a:xfrm>
                <a:off x="9188450" y="1309299"/>
                <a:ext cx="374650" cy="276999"/>
              </a:xfrm>
              <a:prstGeom prst="rect">
                <a:avLst/>
              </a:prstGeom>
              <a:blipFill rotWithShape="0">
                <a:blip r:embed="rId18"/>
                <a:stretch>
                  <a:fillRect b="-4444"/>
                </a:stretch>
              </a:blipFill>
            </p:spPr>
            <p:txBody>
              <a:bodyPr/>
              <a:lstStyle/>
              <a:p>
                <a:r>
                  <a:rPr lang="pt-BR">
                    <a:noFill/>
                  </a:rPr>
                  <a:t> </a:t>
                </a:r>
              </a:p>
            </p:txBody>
          </p:sp>
        </mc:Fallback>
      </mc:AlternateContent>
      <p:cxnSp>
        <p:nvCxnSpPr>
          <p:cNvPr id="48" name="Straight Arrow Connector 47"/>
          <p:cNvCxnSpPr>
            <a:stCxn id="41" idx="6"/>
          </p:cNvCxnSpPr>
          <p:nvPr/>
        </p:nvCxnSpPr>
        <p:spPr>
          <a:xfrm flipV="1">
            <a:off x="9563100" y="1445419"/>
            <a:ext cx="173831" cy="23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9609931" y="1278343"/>
                <a:ext cx="374650"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b="0" i="1" smtClean="0">
                          <a:latin typeface="Cambria Math" panose="02040503050406030204" pitchFamily="18" charset="0"/>
                        </a:rPr>
                        <m:t>𝑦</m:t>
                      </m:r>
                    </m:oMath>
                  </m:oMathPara>
                </a14:m>
                <a:endParaRPr lang="pt-BR" sz="1200" dirty="0"/>
              </a:p>
            </p:txBody>
          </p:sp>
        </mc:Choice>
        <mc:Fallback xmlns="">
          <p:sp>
            <p:nvSpPr>
              <p:cNvPr id="49" name="Rectangle 48"/>
              <p:cNvSpPr>
                <a:spLocks noRot="1" noChangeAspect="1" noMove="1" noResize="1" noEditPoints="1" noAdjustHandles="1" noChangeArrowheads="1" noChangeShapeType="1" noTextEdit="1"/>
              </p:cNvSpPr>
              <p:nvPr/>
            </p:nvSpPr>
            <p:spPr>
              <a:xfrm>
                <a:off x="9609931" y="1278343"/>
                <a:ext cx="374650" cy="276999"/>
              </a:xfrm>
              <a:prstGeom prst="rect">
                <a:avLst/>
              </a:prstGeom>
              <a:blipFill rotWithShape="0">
                <a:blip r:embed="rId19"/>
                <a:stretch>
                  <a:fillRect/>
                </a:stretch>
              </a:blipFill>
            </p:spPr>
            <p:txBody>
              <a:bodyPr/>
              <a:lstStyle/>
              <a:p>
                <a:r>
                  <a:rPr lang="pt-BR">
                    <a:noFill/>
                  </a:rPr>
                  <a:t> </a:t>
                </a:r>
              </a:p>
            </p:txBody>
          </p:sp>
        </mc:Fallback>
      </mc:AlternateContent>
      <p:cxnSp>
        <p:nvCxnSpPr>
          <p:cNvPr id="51" name="Straight Arrow Connector 50"/>
          <p:cNvCxnSpPr/>
          <p:nvPr/>
        </p:nvCxnSpPr>
        <p:spPr>
          <a:xfrm>
            <a:off x="8624095" y="1309297"/>
            <a:ext cx="223042" cy="571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632035" y="1536227"/>
            <a:ext cx="215102" cy="1199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Rectangle 56"/>
              <p:cNvSpPr/>
              <p:nvPr/>
            </p:nvSpPr>
            <p:spPr>
              <a:xfrm>
                <a:off x="8350194" y="1118800"/>
                <a:ext cx="36875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1</m:t>
                          </m:r>
                        </m:sub>
                      </m:sSub>
                    </m:oMath>
                  </m:oMathPara>
                </a14:m>
                <a:endParaRPr lang="pt-BR" sz="1200" dirty="0"/>
              </a:p>
            </p:txBody>
          </p:sp>
        </mc:Choice>
        <mc:Fallback xmlns="">
          <p:sp>
            <p:nvSpPr>
              <p:cNvPr id="57" name="Rectangle 56"/>
              <p:cNvSpPr>
                <a:spLocks noRot="1" noChangeAspect="1" noMove="1" noResize="1" noEditPoints="1" noAdjustHandles="1" noChangeArrowheads="1" noChangeShapeType="1" noTextEdit="1"/>
              </p:cNvSpPr>
              <p:nvPr/>
            </p:nvSpPr>
            <p:spPr>
              <a:xfrm>
                <a:off x="8350194" y="1118800"/>
                <a:ext cx="368754" cy="276999"/>
              </a:xfrm>
              <a:prstGeom prst="rect">
                <a:avLst/>
              </a:prstGeom>
              <a:blipFill rotWithShape="0">
                <a:blip r:embed="rId2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Rectangle 57"/>
              <p:cNvSpPr/>
              <p:nvPr/>
            </p:nvSpPr>
            <p:spPr>
              <a:xfrm>
                <a:off x="8350194" y="1499800"/>
                <a:ext cx="372345"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oMath>
                  </m:oMathPara>
                </a14:m>
                <a:endParaRPr lang="pt-BR" sz="1200" dirty="0"/>
              </a:p>
            </p:txBody>
          </p:sp>
        </mc:Choice>
        <mc:Fallback xmlns="">
          <p:sp>
            <p:nvSpPr>
              <p:cNvPr id="58" name="Rectangle 57"/>
              <p:cNvSpPr>
                <a:spLocks noRot="1" noChangeAspect="1" noMove="1" noResize="1" noEditPoints="1" noAdjustHandles="1" noChangeArrowheads="1" noChangeShapeType="1" noTextEdit="1"/>
              </p:cNvSpPr>
              <p:nvPr/>
            </p:nvSpPr>
            <p:spPr>
              <a:xfrm>
                <a:off x="8350194" y="1499800"/>
                <a:ext cx="372345" cy="276999"/>
              </a:xfrm>
              <a:prstGeom prst="rect">
                <a:avLst/>
              </a:prstGeom>
              <a:blipFill rotWithShape="0">
                <a:blip r:embed="rId21"/>
                <a:stretch>
                  <a:fillRect/>
                </a:stretch>
              </a:blipFill>
            </p:spPr>
            <p:txBody>
              <a:bodyPr/>
              <a:lstStyle/>
              <a:p>
                <a:r>
                  <a:rPr lang="pt-BR">
                    <a:noFill/>
                  </a:rPr>
                  <a:t> </a:t>
                </a:r>
              </a:p>
            </p:txBody>
          </p:sp>
        </mc:Fallback>
      </mc:AlternateContent>
      <p:grpSp>
        <p:nvGrpSpPr>
          <p:cNvPr id="87" name="Group 86"/>
          <p:cNvGrpSpPr/>
          <p:nvPr/>
        </p:nvGrpSpPr>
        <p:grpSpPr>
          <a:xfrm>
            <a:off x="9378133" y="3482400"/>
            <a:ext cx="1979007" cy="666279"/>
            <a:chOff x="9378133" y="3482400"/>
            <a:chExt cx="1979007" cy="666279"/>
          </a:xfrm>
        </p:grpSpPr>
        <mc:AlternateContent xmlns:mc="http://schemas.openxmlformats.org/markup-compatibility/2006" xmlns:a14="http://schemas.microsoft.com/office/drawing/2010/main">
          <mc:Choice Requires="a14">
            <p:sp>
              <p:nvSpPr>
                <p:cNvPr id="70" name="Rectangle 69"/>
                <p:cNvSpPr/>
                <p:nvPr/>
              </p:nvSpPr>
              <p:spPr>
                <a:xfrm>
                  <a:off x="9378133" y="3494910"/>
                  <a:ext cx="36875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1</m:t>
                            </m:r>
                          </m:sub>
                        </m:sSub>
                      </m:oMath>
                    </m:oMathPara>
                  </a14:m>
                  <a:endParaRPr lang="pt-BR" sz="1200" dirty="0"/>
                </a:p>
              </p:txBody>
            </p:sp>
          </mc:Choice>
          <mc:Fallback xmlns="">
            <p:sp>
              <p:nvSpPr>
                <p:cNvPr id="70" name="Rectangle 69"/>
                <p:cNvSpPr>
                  <a:spLocks noRot="1" noChangeAspect="1" noMove="1" noResize="1" noEditPoints="1" noAdjustHandles="1" noChangeArrowheads="1" noChangeShapeType="1" noTextEdit="1"/>
                </p:cNvSpPr>
                <p:nvPr/>
              </p:nvSpPr>
              <p:spPr>
                <a:xfrm>
                  <a:off x="9378133" y="3494910"/>
                  <a:ext cx="368754" cy="276999"/>
                </a:xfrm>
                <a:prstGeom prst="rect">
                  <a:avLst/>
                </a:prstGeom>
                <a:blipFill rotWithShape="0">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9851929" y="3482400"/>
                  <a:ext cx="952310" cy="381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71" name="Oval 70"/>
                <p:cNvSpPr>
                  <a:spLocks noRot="1" noChangeAspect="1" noMove="1" noResize="1" noEditPoints="1" noAdjustHandles="1" noChangeArrowheads="1" noChangeShapeType="1" noTextEdit="1"/>
                </p:cNvSpPr>
                <p:nvPr/>
              </p:nvSpPr>
              <p:spPr>
                <a:xfrm>
                  <a:off x="9851929" y="3482400"/>
                  <a:ext cx="952310" cy="381000"/>
                </a:xfrm>
                <a:prstGeom prst="ellipse">
                  <a:avLst/>
                </a:prstGeom>
                <a:blipFill rotWithShape="0">
                  <a:blip r:embed="rId23"/>
                  <a:stretch>
                    <a:fillRect b="-3077"/>
                  </a:stretch>
                </a:blipFill>
                <a:ln>
                  <a:solidFill>
                    <a:schemeClr val="tx1"/>
                  </a:solidFill>
                </a:ln>
              </p:spPr>
              <p:txBody>
                <a:bodyPr/>
                <a:lstStyle/>
                <a:p>
                  <a:r>
                    <a:rPr lang="pt-BR">
                      <a:noFill/>
                    </a:rPr>
                    <a:t> </a:t>
                  </a:r>
                </a:p>
              </p:txBody>
            </p:sp>
          </mc:Fallback>
        </mc:AlternateContent>
        <p:cxnSp>
          <p:nvCxnSpPr>
            <p:cNvPr id="72" name="Straight Connector 71"/>
            <p:cNvCxnSpPr>
              <a:stCxn id="71" idx="0"/>
              <a:endCxn id="71" idx="4"/>
            </p:cNvCxnSpPr>
            <p:nvPr/>
          </p:nvCxnSpPr>
          <p:spPr>
            <a:xfrm>
              <a:off x="10328084" y="3482400"/>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Rectangle 72"/>
                <p:cNvSpPr/>
                <p:nvPr/>
              </p:nvSpPr>
              <p:spPr>
                <a:xfrm>
                  <a:off x="9880505" y="3534398"/>
                  <a:ext cx="476154"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i="1">
                            <a:latin typeface="Cambria Math" panose="02040503050406030204" pitchFamily="18" charset="0"/>
                          </a:rPr>
                          <m:t>𝑔</m:t>
                        </m:r>
                      </m:oMath>
                    </m:oMathPara>
                  </a14:m>
                  <a:endParaRPr lang="pt-BR" sz="1200" dirty="0"/>
                </a:p>
              </p:txBody>
            </p:sp>
          </mc:Choice>
          <mc:Fallback xmlns="">
            <p:sp>
              <p:nvSpPr>
                <p:cNvPr id="73" name="Rectangle 72"/>
                <p:cNvSpPr>
                  <a:spLocks noRot="1" noChangeAspect="1" noMove="1" noResize="1" noEditPoints="1" noAdjustHandles="1" noChangeArrowheads="1" noChangeShapeType="1" noTextEdit="1"/>
                </p:cNvSpPr>
                <p:nvPr/>
              </p:nvSpPr>
              <p:spPr>
                <a:xfrm>
                  <a:off x="9880505" y="3534398"/>
                  <a:ext cx="476154" cy="276999"/>
                </a:xfrm>
                <a:prstGeom prst="rect">
                  <a:avLst/>
                </a:prstGeom>
                <a:blipFill rotWithShape="0">
                  <a:blip r:embed="rId2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10288825" y="3543523"/>
                  <a:ext cx="628853" cy="276999"/>
                </a:xfrm>
                <a:prstGeom prst="rect">
                  <a:avLst/>
                </a:prstGeom>
              </p:spPr>
              <p:txBody>
                <a:bodyPr wrap="square">
                  <a:spAutoFit/>
                </a:bodyPr>
                <a:lstStyle/>
                <a:p>
                  <a14:m>
                    <m:oMath xmlns:m="http://schemas.openxmlformats.org/officeDocument/2006/math">
                      <m:r>
                        <a:rPr lang="pt-BR" sz="1200" i="1" smtClean="0">
                          <a:latin typeface="Cambria Math" panose="02040503050406030204" pitchFamily="18" charset="0"/>
                        </a:rPr>
                        <m:t>𝑓</m:t>
                      </m:r>
                      <m:r>
                        <a:rPr lang="pt-BR" sz="1200" i="1" smtClean="0">
                          <a:latin typeface="Cambria Math" panose="02040503050406030204" pitchFamily="18" charset="0"/>
                          <a:ea typeface="Cambria Math" panose="02040503050406030204" pitchFamily="18" charset="0"/>
                        </a:rPr>
                        <m:t>≥</m:t>
                      </m:r>
                    </m:oMath>
                  </a14:m>
                  <a:r>
                    <a:rPr lang="pt-BR" sz="1200" dirty="0"/>
                    <a:t>1</a:t>
                  </a:r>
                </a:p>
              </p:txBody>
            </p:sp>
          </mc:Choice>
          <mc:Fallback xmlns="">
            <p:sp>
              <p:nvSpPr>
                <p:cNvPr id="74" name="Rectangle 73"/>
                <p:cNvSpPr>
                  <a:spLocks noRot="1" noChangeAspect="1" noMove="1" noResize="1" noEditPoints="1" noAdjustHandles="1" noChangeArrowheads="1" noChangeShapeType="1" noTextEdit="1"/>
                </p:cNvSpPr>
                <p:nvPr/>
              </p:nvSpPr>
              <p:spPr>
                <a:xfrm>
                  <a:off x="10288825" y="3543523"/>
                  <a:ext cx="628853" cy="276999"/>
                </a:xfrm>
                <a:prstGeom prst="rect">
                  <a:avLst/>
                </a:prstGeom>
                <a:blipFill rotWithShape="0">
                  <a:blip r:embed="rId25"/>
                  <a:stretch>
                    <a:fillRect b="-15217"/>
                  </a:stretch>
                </a:blipFill>
              </p:spPr>
              <p:txBody>
                <a:bodyPr/>
                <a:lstStyle/>
                <a:p>
                  <a:r>
                    <a:rPr lang="pt-BR">
                      <a:noFill/>
                    </a:rPr>
                    <a:t> </a:t>
                  </a:r>
                </a:p>
              </p:txBody>
            </p:sp>
          </mc:Fallback>
        </mc:AlternateContent>
        <p:cxnSp>
          <p:nvCxnSpPr>
            <p:cNvPr id="75" name="Straight Arrow Connector 74"/>
            <p:cNvCxnSpPr>
              <a:stCxn id="71" idx="6"/>
            </p:cNvCxnSpPr>
            <p:nvPr/>
          </p:nvCxnSpPr>
          <p:spPr>
            <a:xfrm flipV="1">
              <a:off x="10804239" y="3670444"/>
              <a:ext cx="169946" cy="2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Rectangle 75"/>
                <p:cNvSpPr/>
                <p:nvPr/>
              </p:nvSpPr>
              <p:spPr>
                <a:xfrm>
                  <a:off x="10854991" y="3494910"/>
                  <a:ext cx="374650"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b="0" i="1" smtClean="0">
                            <a:latin typeface="Cambria Math" panose="02040503050406030204" pitchFamily="18" charset="0"/>
                          </a:rPr>
                          <m:t>𝑦</m:t>
                        </m:r>
                      </m:oMath>
                    </m:oMathPara>
                  </a14:m>
                  <a:endParaRPr lang="pt-BR" sz="1200" dirty="0"/>
                </a:p>
              </p:txBody>
            </p:sp>
          </mc:Choice>
          <mc:Fallback xmlns="">
            <p:sp>
              <p:nvSpPr>
                <p:cNvPr id="76" name="Rectangle 75"/>
                <p:cNvSpPr>
                  <a:spLocks noRot="1" noChangeAspect="1" noMove="1" noResize="1" noEditPoints="1" noAdjustHandles="1" noChangeArrowheads="1" noChangeShapeType="1" noTextEdit="1"/>
                </p:cNvSpPr>
                <p:nvPr/>
              </p:nvSpPr>
              <p:spPr>
                <a:xfrm>
                  <a:off x="10854991" y="3494910"/>
                  <a:ext cx="374650" cy="276999"/>
                </a:xfrm>
                <a:prstGeom prst="rect">
                  <a:avLst/>
                </a:prstGeom>
                <a:blipFill rotWithShape="0">
                  <a:blip r:embed="rId26"/>
                  <a:stretch>
                    <a:fillRect/>
                  </a:stretch>
                </a:blipFill>
              </p:spPr>
              <p:txBody>
                <a:bodyPr/>
                <a:lstStyle/>
                <a:p>
                  <a:r>
                    <a:rPr lang="pt-BR">
                      <a:noFill/>
                    </a:rPr>
                    <a:t> </a:t>
                  </a:r>
                </a:p>
              </p:txBody>
            </p:sp>
          </mc:Fallback>
        </mc:AlternateContent>
        <p:cxnSp>
          <p:nvCxnSpPr>
            <p:cNvPr id="81" name="Straight Arrow Connector 80"/>
            <p:cNvCxnSpPr/>
            <p:nvPr/>
          </p:nvCxnSpPr>
          <p:spPr>
            <a:xfrm flipV="1">
              <a:off x="9625049" y="3667646"/>
              <a:ext cx="169946" cy="2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9797639" y="3642463"/>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4" name="Straight Arrow Connector 83"/>
            <p:cNvCxnSpPr/>
            <p:nvPr/>
          </p:nvCxnSpPr>
          <p:spPr>
            <a:xfrm>
              <a:off x="9827653" y="3733181"/>
              <a:ext cx="133504" cy="174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794995" y="3871680"/>
              <a:ext cx="1562145" cy="276999"/>
            </a:xfrm>
            <a:prstGeom prst="rect">
              <a:avLst/>
            </a:prstGeom>
            <a:noFill/>
          </p:spPr>
          <p:txBody>
            <a:bodyPr wrap="square" rtlCol="0">
              <a:spAutoFit/>
            </a:bodyPr>
            <a:lstStyle/>
            <a:p>
              <a:r>
                <a:rPr lang="pt-BR" sz="1200" dirty="0"/>
                <a:t>Entrada inibitória</a:t>
              </a:r>
            </a:p>
          </p:txBody>
        </p:sp>
      </p:grpSp>
    </p:spTree>
    <p:extLst>
      <p:ext uri="{BB962C8B-B14F-4D97-AF65-F5344CB8AC3E}">
        <p14:creationId xmlns:p14="http://schemas.microsoft.com/office/powerpoint/2010/main" val="30519932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Straight Connector 5"/>
          <p:cNvCxnSpPr/>
          <p:nvPr/>
        </p:nvCxnSpPr>
        <p:spPr>
          <a:xfrm>
            <a:off x="6286249" y="2716517"/>
            <a:ext cx="0" cy="129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328105" y="2682525"/>
            <a:ext cx="0" cy="13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5443950" y="2753619"/>
                <a:ext cx="5103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m:oMathPara>
                </a14:m>
                <a:endParaRPr lang="pt-BR" dirty="0"/>
              </a:p>
            </p:txBody>
          </p:sp>
        </mc:Choice>
        <mc:Fallback xmlns="">
          <p:sp>
            <p:nvSpPr>
              <p:cNvPr id="10" name="TextBox 9"/>
              <p:cNvSpPr txBox="1">
                <a:spLocks noRot="1" noChangeAspect="1" noMove="1" noResize="1" noEditPoints="1" noAdjustHandles="1" noChangeArrowheads="1" noChangeShapeType="1" noTextEdit="1"/>
              </p:cNvSpPr>
              <p:nvPr/>
            </p:nvSpPr>
            <p:spPr>
              <a:xfrm>
                <a:off x="5443950" y="2753619"/>
                <a:ext cx="510351" cy="369332"/>
              </a:xfrm>
              <a:prstGeom prst="rect">
                <a:avLst/>
              </a:prstGeom>
              <a:blipFill rotWithShape="0">
                <a:blip r:embed="rId3"/>
                <a:stretch>
                  <a:fillRect l="-3571" r="-19048"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293795" y="3049807"/>
                <a:ext cx="897048" cy="639983"/>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0,1</m:t>
                          </m:r>
                        </m:e>
                      </m:d>
                    </m:oMath>
                  </m:oMathPara>
                </a14:m>
                <a:endParaRPr lang="pt-BR" dirty="0"/>
              </a:p>
            </p:txBody>
          </p:sp>
        </mc:Choice>
        <mc:Fallback xmlns="">
          <p:sp>
            <p:nvSpPr>
              <p:cNvPr id="11" name="TextBox 10"/>
              <p:cNvSpPr txBox="1">
                <a:spLocks noRot="1" noChangeAspect="1" noMove="1" noResize="1" noEditPoints="1" noAdjustHandles="1" noChangeArrowheads="1" noChangeShapeType="1" noTextEdit="1"/>
              </p:cNvSpPr>
              <p:nvPr/>
            </p:nvSpPr>
            <p:spPr>
              <a:xfrm>
                <a:off x="6293795" y="3049807"/>
                <a:ext cx="897048" cy="639983"/>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847143" y="2140008"/>
                <a:ext cx="1536701"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𝑖𝑛</m:t>
                          </m:r>
                        </m:e>
                        <m:sub>
                          <m:r>
                            <a:rPr lang="pt-BR" b="0" i="1" smtClean="0">
                              <a:latin typeface="Cambria Math" panose="02040503050406030204" pitchFamily="18" charset="0"/>
                            </a:rPr>
                            <m:t>𝑗</m:t>
                          </m:r>
                        </m:sub>
                      </m:sSub>
                      <m:r>
                        <a:rPr lang="pt-BR" b="0" i="1" smtClean="0">
                          <a:latin typeface="Cambria Math" panose="02040503050406030204" pitchFamily="18" charset="0"/>
                        </a:rPr>
                        <m:t>)</m:t>
                      </m:r>
                    </m:oMath>
                  </m:oMathPara>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4847143" y="2140008"/>
                <a:ext cx="1536701" cy="391646"/>
              </a:xfrm>
              <a:prstGeom prst="rect">
                <a:avLst/>
              </a:prstGeom>
              <a:blipFill rotWithShape="0">
                <a:blip r:embed="rId5"/>
                <a:stretch>
                  <a:fillRect b="-9375"/>
                </a:stretch>
              </a:blipFill>
            </p:spPr>
            <p:txBody>
              <a:bodyPr/>
              <a:lstStyle/>
              <a:p>
                <a:r>
                  <a:rPr lang="pt-BR">
                    <a:noFill/>
                  </a:rPr>
                  <a:t> </a:t>
                </a:r>
              </a:p>
            </p:txBody>
          </p:sp>
        </mc:Fallback>
      </mc:AlternateContent>
      <p:sp>
        <p:nvSpPr>
          <p:cNvPr id="13" name="TextBox 12"/>
          <p:cNvSpPr txBox="1"/>
          <p:nvPr/>
        </p:nvSpPr>
        <p:spPr>
          <a:xfrm>
            <a:off x="4083175" y="4048030"/>
            <a:ext cx="1060450" cy="584775"/>
          </a:xfrm>
          <a:prstGeom prst="rect">
            <a:avLst/>
          </a:prstGeom>
          <a:noFill/>
        </p:spPr>
        <p:txBody>
          <a:bodyPr wrap="square" rtlCol="0">
            <a:spAutoFit/>
          </a:bodyPr>
          <a:lstStyle/>
          <a:p>
            <a:pPr algn="ctr"/>
            <a:r>
              <a:rPr lang="pt-BR" sz="1600" dirty="0"/>
              <a:t>Função de entrada</a:t>
            </a:r>
          </a:p>
        </p:txBody>
      </p:sp>
      <p:sp>
        <p:nvSpPr>
          <p:cNvPr id="14" name="TextBox 13"/>
          <p:cNvSpPr txBox="1"/>
          <p:nvPr/>
        </p:nvSpPr>
        <p:spPr>
          <a:xfrm>
            <a:off x="5156325" y="4048030"/>
            <a:ext cx="1060450" cy="584775"/>
          </a:xfrm>
          <a:prstGeom prst="rect">
            <a:avLst/>
          </a:prstGeom>
          <a:noFill/>
        </p:spPr>
        <p:txBody>
          <a:bodyPr wrap="square" rtlCol="0">
            <a:spAutoFit/>
          </a:bodyPr>
          <a:lstStyle/>
          <a:p>
            <a:pPr algn="ctr"/>
            <a:r>
              <a:rPr lang="pt-BR" sz="1600" dirty="0"/>
              <a:t>Função de ativação</a:t>
            </a:r>
          </a:p>
        </p:txBody>
      </p:sp>
      <p:sp>
        <p:nvSpPr>
          <p:cNvPr id="15" name="TextBox 14"/>
          <p:cNvSpPr txBox="1"/>
          <p:nvPr/>
        </p:nvSpPr>
        <p:spPr>
          <a:xfrm>
            <a:off x="6216775" y="4171140"/>
            <a:ext cx="1060450" cy="338554"/>
          </a:xfrm>
          <a:prstGeom prst="rect">
            <a:avLst/>
          </a:prstGeom>
          <a:noFill/>
        </p:spPr>
        <p:txBody>
          <a:bodyPr wrap="square" rtlCol="0">
            <a:spAutoFit/>
          </a:bodyPr>
          <a:lstStyle/>
          <a:p>
            <a:pPr algn="ctr"/>
            <a:r>
              <a:rPr lang="pt-BR" sz="1600" dirty="0"/>
              <a:t>Saída</a:t>
            </a:r>
          </a:p>
        </p:txBody>
      </p:sp>
      <p:cxnSp>
        <p:nvCxnSpPr>
          <p:cNvPr id="16" name="Straight Arrow Connector 15"/>
          <p:cNvCxnSpPr/>
          <p:nvPr/>
        </p:nvCxnSpPr>
        <p:spPr>
          <a:xfrm>
            <a:off x="3449601" y="2394627"/>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359604" y="2949168"/>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392699" y="3625529"/>
            <a:ext cx="767389" cy="376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694280" y="4167280"/>
            <a:ext cx="1152196" cy="338554"/>
          </a:xfrm>
          <a:prstGeom prst="rect">
            <a:avLst/>
          </a:prstGeom>
          <a:noFill/>
        </p:spPr>
        <p:txBody>
          <a:bodyPr wrap="square" rtlCol="0">
            <a:spAutoFit/>
          </a:bodyPr>
          <a:lstStyle/>
          <a:p>
            <a:pPr algn="ctr"/>
            <a:r>
              <a:rPr lang="pt-BR" sz="1600" dirty="0"/>
              <a:t>sinapses</a:t>
            </a:r>
          </a:p>
        </p:txBody>
      </p:sp>
      <mc:AlternateContent xmlns:mc="http://schemas.openxmlformats.org/markup-compatibility/2006" xmlns:a14="http://schemas.microsoft.com/office/drawing/2010/main">
        <mc:Choice Requires="a14">
          <p:sp>
            <p:nvSpPr>
              <p:cNvPr id="21" name="Rectangle 20"/>
              <p:cNvSpPr/>
              <p:nvPr/>
            </p:nvSpPr>
            <p:spPr>
              <a:xfrm>
                <a:off x="3095081" y="2105438"/>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21" name="Rectangle 20"/>
              <p:cNvSpPr>
                <a:spLocks noRot="1" noChangeAspect="1" noMove="1" noResize="1" noEditPoints="1" noAdjustHandles="1" noChangeArrowheads="1" noChangeShapeType="1" noTextEdit="1"/>
              </p:cNvSpPr>
              <p:nvPr/>
            </p:nvSpPr>
            <p:spPr>
              <a:xfrm>
                <a:off x="3095081" y="2105438"/>
                <a:ext cx="367665"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2878388" y="3303454"/>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23" name="Rectangle 22"/>
              <p:cNvSpPr>
                <a:spLocks noRot="1" noChangeAspect="1" noMove="1" noResize="1" noEditPoints="1" noAdjustHandles="1" noChangeArrowheads="1" noChangeShapeType="1" noTextEdit="1"/>
              </p:cNvSpPr>
              <p:nvPr/>
            </p:nvSpPr>
            <p:spPr>
              <a:xfrm>
                <a:off x="2878388" y="3303454"/>
                <a:ext cx="433387" cy="369332"/>
              </a:xfrm>
              <a:prstGeom prst="rect">
                <a:avLst/>
              </a:prstGeom>
              <a:blipFill rotWithShape="0">
                <a:blip r:embed="rId7"/>
                <a:stretch>
                  <a:fillRect b="-1667"/>
                </a:stretch>
              </a:blipFill>
            </p:spPr>
            <p:txBody>
              <a:bodyPr/>
              <a:lstStyle/>
              <a:p>
                <a:r>
                  <a:rPr lang="pt-BR">
                    <a:noFill/>
                  </a:rPr>
                  <a:t> </a:t>
                </a:r>
              </a:p>
            </p:txBody>
          </p:sp>
        </mc:Fallback>
      </mc:AlternateContent>
      <p:cxnSp>
        <p:nvCxnSpPr>
          <p:cNvPr id="28" name="Straight Arrow Connector 27"/>
          <p:cNvCxnSpPr/>
          <p:nvPr/>
        </p:nvCxnSpPr>
        <p:spPr>
          <a:xfrm>
            <a:off x="7391525" y="3384038"/>
            <a:ext cx="648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190843" y="4048029"/>
            <a:ext cx="1146832" cy="584775"/>
          </a:xfrm>
          <a:prstGeom prst="rect">
            <a:avLst/>
          </a:prstGeom>
          <a:noFill/>
        </p:spPr>
        <p:txBody>
          <a:bodyPr wrap="square" rtlCol="0">
            <a:spAutoFit/>
          </a:bodyPr>
          <a:lstStyle/>
          <a:p>
            <a:pPr algn="ctr"/>
            <a:r>
              <a:rPr lang="pt-BR" sz="1600" dirty="0"/>
              <a:t>Ligações de saída</a:t>
            </a:r>
          </a:p>
        </p:txBody>
      </p:sp>
      <p:cxnSp>
        <p:nvCxnSpPr>
          <p:cNvPr id="32" name="Elbow Connector 31"/>
          <p:cNvCxnSpPr/>
          <p:nvPr/>
        </p:nvCxnSpPr>
        <p:spPr>
          <a:xfrm flipV="1">
            <a:off x="5431009" y="3199723"/>
            <a:ext cx="741362" cy="48364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angle 33"/>
              <p:cNvSpPr/>
              <p:nvPr/>
            </p:nvSpPr>
            <p:spPr>
              <a:xfrm>
                <a:off x="2875456" y="3297586"/>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34" name="Rectangle 33"/>
              <p:cNvSpPr>
                <a:spLocks noRot="1" noChangeAspect="1" noMove="1" noResize="1" noEditPoints="1" noAdjustHandles="1" noChangeArrowheads="1" noChangeShapeType="1" noTextEdit="1"/>
              </p:cNvSpPr>
              <p:nvPr/>
            </p:nvSpPr>
            <p:spPr>
              <a:xfrm>
                <a:off x="2875456" y="3297586"/>
                <a:ext cx="433387" cy="369332"/>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990230" y="2706710"/>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5" name="Rectangle 34"/>
              <p:cNvSpPr>
                <a:spLocks noRot="1" noChangeAspect="1" noMove="1" noResize="1" noEditPoints="1" noAdjustHandles="1" noChangeArrowheads="1" noChangeShapeType="1" noTextEdit="1"/>
              </p:cNvSpPr>
              <p:nvPr/>
            </p:nvSpPr>
            <p:spPr>
              <a:xfrm>
                <a:off x="2990230" y="2706710"/>
                <a:ext cx="460767"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3028617" y="3716601"/>
                <a:ext cx="4988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𝑁</m:t>
                          </m:r>
                        </m:sub>
                      </m:sSub>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3028617" y="3716601"/>
                <a:ext cx="498855"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4160989" y="2860219"/>
                <a:ext cx="1225039" cy="95006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𝑖𝑛</m:t>
                          </m:r>
                        </m:e>
                        <m:sub>
                          <m:r>
                            <a:rPr lang="pt-BR" sz="1400" b="0" i="1" smtClean="0">
                              <a:latin typeface="Cambria Math" panose="02040503050406030204" pitchFamily="18" charset="0"/>
                            </a:rPr>
                            <m:t>𝑗</m:t>
                          </m:r>
                        </m:sub>
                      </m:sSub>
                      <m:r>
                        <a:rPr lang="pt-BR" sz="1400" b="0" i="1" smtClean="0">
                          <a:latin typeface="Cambria Math" panose="02040503050406030204" pitchFamily="18" charset="0"/>
                        </a:rPr>
                        <m:t>=</m:t>
                      </m:r>
                      <m:nary>
                        <m:naryPr>
                          <m:chr m:val="∑"/>
                          <m:ctrlPr>
                            <a:rPr lang="pt-BR" sz="1400" b="0" i="1" smtClean="0">
                              <a:latin typeface="Cambria Math" panose="02040503050406030204" pitchFamily="18" charset="0"/>
                            </a:rPr>
                          </m:ctrlPr>
                        </m:naryPr>
                        <m:sub>
                          <m:r>
                            <m:rPr>
                              <m:brk m:alnAt="23"/>
                            </m:rPr>
                            <a:rPr lang="pt-BR" sz="1400" b="0" i="1" smtClean="0">
                              <a:latin typeface="Cambria Math" panose="02040503050406030204" pitchFamily="18" charset="0"/>
                            </a:rPr>
                            <m:t>𝑖</m:t>
                          </m:r>
                          <m:r>
                            <a:rPr lang="pt-BR" sz="1400" b="0" i="1" smtClean="0">
                              <a:latin typeface="Cambria Math" panose="02040503050406030204" pitchFamily="18" charset="0"/>
                            </a:rPr>
                            <m:t>=0</m:t>
                          </m:r>
                        </m:sub>
                        <m:sup>
                          <m:r>
                            <a:rPr lang="pt-BR" sz="1400" b="0" i="1" smtClean="0">
                              <a:latin typeface="Cambria Math" panose="02040503050406030204" pitchFamily="18" charset="0"/>
                            </a:rPr>
                            <m:t>𝑁</m:t>
                          </m:r>
                        </m:sup>
                        <m:e>
                          <m:sSub>
                            <m:sSubPr>
                              <m:ctrlPr>
                                <a:rPr lang="pt-BR" sz="1400" i="1">
                                  <a:latin typeface="Cambria Math" panose="02040503050406030204" pitchFamily="18" charset="0"/>
                                </a:rPr>
                              </m:ctrlPr>
                            </m:sSubPr>
                            <m:e>
                              <m:r>
                                <a:rPr lang="pt-BR" sz="1400" i="1">
                                  <a:latin typeface="Cambria Math" panose="02040503050406030204" pitchFamily="18" charset="0"/>
                                </a:rPr>
                                <m:t>𝑤</m:t>
                              </m:r>
                            </m:e>
                            <m:sub>
                              <m:r>
                                <a:rPr lang="pt-BR" sz="1400" i="1">
                                  <a:latin typeface="Cambria Math" panose="02040503050406030204" pitchFamily="18" charset="0"/>
                                </a:rPr>
                                <m:t>𝑖</m:t>
                              </m:r>
                              <m:r>
                                <a:rPr lang="pt-BR" sz="1400" b="0" i="1" smtClean="0">
                                  <a:latin typeface="Cambria Math" panose="02040503050406030204" pitchFamily="18" charset="0"/>
                                </a:rPr>
                                <m:t>𝑗</m:t>
                              </m:r>
                            </m:sub>
                          </m:sSub>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b="0" i="1" smtClean="0">
                                  <a:latin typeface="Cambria Math" panose="02040503050406030204" pitchFamily="18" charset="0"/>
                                </a:rPr>
                                <m:t>𝑖</m:t>
                              </m:r>
                            </m:sub>
                          </m:sSub>
                        </m:e>
                      </m:nary>
                    </m:oMath>
                  </m:oMathPara>
                </a14:m>
                <a:endParaRPr lang="pt-BR" sz="1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4160989" y="2860219"/>
                <a:ext cx="1225039" cy="950068"/>
              </a:xfrm>
              <a:prstGeom prst="rect">
                <a:avLst/>
              </a:prstGeom>
              <a:blipFill rotWithShape="0">
                <a:blip r:embed="rId11"/>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1952010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2694280" y="1855246"/>
            <a:ext cx="6012023" cy="2900669"/>
            <a:chOff x="2694280" y="1855246"/>
            <a:chExt cx="6012023" cy="2900669"/>
          </a:xfrm>
        </p:grpSpPr>
        <p:sp>
          <p:nvSpPr>
            <p:cNvPr id="4" name="Oval 3"/>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 name="Straight Connector 7"/>
            <p:cNvCxnSpPr/>
            <p:nvPr/>
          </p:nvCxnSpPr>
          <p:spPr>
            <a:xfrm>
              <a:off x="6286249" y="2716517"/>
              <a:ext cx="0" cy="129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28105" y="2682525"/>
              <a:ext cx="0" cy="13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4103065" y="2918197"/>
                  <a:ext cx="1225039" cy="95006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𝑖𝑛</m:t>
                            </m:r>
                          </m:e>
                          <m:sub>
                            <m:r>
                              <a:rPr lang="pt-BR" sz="1400" b="0" i="1" smtClean="0">
                                <a:latin typeface="Cambria Math" panose="02040503050406030204" pitchFamily="18" charset="0"/>
                              </a:rPr>
                              <m:t>𝑗</m:t>
                            </m:r>
                          </m:sub>
                        </m:sSub>
                        <m:r>
                          <a:rPr lang="pt-BR" sz="1400" b="0" i="1" smtClean="0">
                            <a:latin typeface="Cambria Math" panose="02040503050406030204" pitchFamily="18" charset="0"/>
                          </a:rPr>
                          <m:t>=</m:t>
                        </m:r>
                        <m:nary>
                          <m:naryPr>
                            <m:chr m:val="∑"/>
                            <m:ctrlPr>
                              <a:rPr lang="pt-BR" sz="1400" b="0" i="1" smtClean="0">
                                <a:latin typeface="Cambria Math" panose="02040503050406030204" pitchFamily="18" charset="0"/>
                              </a:rPr>
                            </m:ctrlPr>
                          </m:naryPr>
                          <m:sub>
                            <m:r>
                              <m:rPr>
                                <m:brk m:alnAt="23"/>
                              </m:rPr>
                              <a:rPr lang="pt-BR" sz="1400" b="0" i="1" smtClean="0">
                                <a:latin typeface="Cambria Math" panose="02040503050406030204" pitchFamily="18" charset="0"/>
                              </a:rPr>
                              <m:t>𝑖</m:t>
                            </m:r>
                            <m:r>
                              <a:rPr lang="pt-BR" sz="1400" b="0" i="1" smtClean="0">
                                <a:latin typeface="Cambria Math" panose="02040503050406030204" pitchFamily="18" charset="0"/>
                              </a:rPr>
                              <m:t>=0</m:t>
                            </m:r>
                          </m:sub>
                          <m:sup>
                            <m:r>
                              <a:rPr lang="pt-BR" sz="1400" b="0" i="1" smtClean="0">
                                <a:latin typeface="Cambria Math" panose="02040503050406030204" pitchFamily="18" charset="0"/>
                              </a:rPr>
                              <m:t>𝑁</m:t>
                            </m:r>
                          </m:sup>
                          <m:e>
                            <m:sSub>
                              <m:sSubPr>
                                <m:ctrlPr>
                                  <a:rPr lang="pt-BR" sz="1400" i="1">
                                    <a:latin typeface="Cambria Math" panose="02040503050406030204" pitchFamily="18" charset="0"/>
                                  </a:rPr>
                                </m:ctrlPr>
                              </m:sSubPr>
                              <m:e>
                                <m:r>
                                  <a:rPr lang="pt-BR" sz="1400" i="1">
                                    <a:latin typeface="Cambria Math" panose="02040503050406030204" pitchFamily="18" charset="0"/>
                                  </a:rPr>
                                  <m:t>𝑤</m:t>
                                </m:r>
                              </m:e>
                              <m:sub>
                                <m:r>
                                  <a:rPr lang="pt-BR" sz="1400" i="1">
                                    <a:latin typeface="Cambria Math" panose="02040503050406030204" pitchFamily="18" charset="0"/>
                                  </a:rPr>
                                  <m:t>𝑖</m:t>
                                </m:r>
                                <m:r>
                                  <a:rPr lang="pt-BR" sz="1400" b="0" i="1" smtClean="0">
                                    <a:latin typeface="Cambria Math" panose="02040503050406030204" pitchFamily="18" charset="0"/>
                                  </a:rPr>
                                  <m:t>𝑗</m:t>
                                </m:r>
                              </m:sub>
                            </m:sSub>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b="0" i="1" smtClean="0">
                                    <a:latin typeface="Cambria Math" panose="02040503050406030204" pitchFamily="18" charset="0"/>
                                  </a:rPr>
                                  <m:t>𝑖</m:t>
                                </m:r>
                              </m:sub>
                            </m:sSub>
                          </m:e>
                        </m:nary>
                      </m:oMath>
                    </m:oMathPara>
                  </a14:m>
                  <a:endParaRPr lang="pt-BR" sz="1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103065" y="2918197"/>
                  <a:ext cx="1225039" cy="950068"/>
                </a:xfrm>
                <a:prstGeom prst="rect">
                  <a:avLst/>
                </a:prstGeom>
                <a:blipFill rotWithShape="0">
                  <a:blip r:embed="rId2"/>
                  <a:stretch>
                    <a:fillRect/>
                  </a:stretch>
                </a:blipFill>
              </p:spPr>
              <p:txBody>
                <a:bodyPr/>
                <a:lstStyle/>
                <a:p>
                  <a:r>
                    <a:rPr lang="pt-BR">
                      <a:noFill/>
                    </a:rPr>
                    <a:t> </a:t>
                  </a:r>
                </a:p>
              </p:txBody>
            </p:sp>
          </mc:Fallback>
        </mc:AlternateContent>
        <p:cxnSp>
          <p:nvCxnSpPr>
            <p:cNvPr id="16" name="Curved Connector 15"/>
            <p:cNvCxnSpPr/>
            <p:nvPr/>
          </p:nvCxnSpPr>
          <p:spPr>
            <a:xfrm rot="10800000" flipV="1">
              <a:off x="5398853" y="3051565"/>
              <a:ext cx="824076" cy="661164"/>
            </a:xfrm>
            <a:prstGeom prst="curved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5443950" y="2753619"/>
                  <a:ext cx="5103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m:oMathPara>
                  </a14:m>
                  <a:endParaRPr lang="pt-BR" dirty="0"/>
                </a:p>
              </p:txBody>
            </p:sp>
          </mc:Choice>
          <mc:Fallback xmlns="">
            <p:sp>
              <p:nvSpPr>
                <p:cNvPr id="20" name="TextBox 19"/>
                <p:cNvSpPr txBox="1">
                  <a:spLocks noRot="1" noChangeAspect="1" noMove="1" noResize="1" noEditPoints="1" noAdjustHandles="1" noChangeArrowheads="1" noChangeShapeType="1" noTextEdit="1"/>
                </p:cNvSpPr>
                <p:nvPr/>
              </p:nvSpPr>
              <p:spPr>
                <a:xfrm>
                  <a:off x="5443950" y="2753619"/>
                  <a:ext cx="510351" cy="369332"/>
                </a:xfrm>
                <a:prstGeom prst="rect">
                  <a:avLst/>
                </a:prstGeom>
                <a:blipFill rotWithShape="0">
                  <a:blip r:embed="rId3"/>
                  <a:stretch>
                    <a:fillRect l="-3571" r="-19048"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6543257" y="3173853"/>
                  <a:ext cx="225533"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oMath>
                    </m:oMathPara>
                  </a14:m>
                  <a:endParaRPr lang="pt-BR" dirty="0"/>
                </a:p>
              </p:txBody>
            </p:sp>
          </mc:Choice>
          <mc:Fallback xmlns="">
            <p:sp>
              <p:nvSpPr>
                <p:cNvPr id="22" name="TextBox 21"/>
                <p:cNvSpPr txBox="1">
                  <a:spLocks noRot="1" noChangeAspect="1" noMove="1" noResize="1" noEditPoints="1" noAdjustHandles="1" noChangeArrowheads="1" noChangeShapeType="1" noTextEdit="1"/>
                </p:cNvSpPr>
                <p:nvPr/>
              </p:nvSpPr>
              <p:spPr>
                <a:xfrm>
                  <a:off x="6543257" y="3173853"/>
                  <a:ext cx="225533" cy="391646"/>
                </a:xfrm>
                <a:prstGeom prst="rect">
                  <a:avLst/>
                </a:prstGeom>
                <a:blipFill rotWithShape="0">
                  <a:blip r:embed="rId4"/>
                  <a:stretch>
                    <a:fillRect r="-59459" b="-781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847143" y="2140008"/>
                  <a:ext cx="1536701"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𝑖𝑛</m:t>
                            </m:r>
                          </m:e>
                          <m:sub>
                            <m:r>
                              <a:rPr lang="pt-BR" b="0" i="1" smtClean="0">
                                <a:latin typeface="Cambria Math" panose="02040503050406030204" pitchFamily="18" charset="0"/>
                              </a:rPr>
                              <m:t>𝑗</m:t>
                            </m:r>
                          </m:sub>
                        </m:sSub>
                        <m:r>
                          <a:rPr lang="pt-BR" b="0" i="1" smtClean="0">
                            <a:latin typeface="Cambria Math" panose="02040503050406030204" pitchFamily="18" charset="0"/>
                          </a:rPr>
                          <m:t>)</m:t>
                        </m:r>
                      </m:oMath>
                    </m:oMathPara>
                  </a14:m>
                  <a:endParaRPr lang="pt-BR" dirty="0"/>
                </a:p>
              </p:txBody>
            </p:sp>
          </mc:Choice>
          <mc:Fallback xmlns="">
            <p:sp>
              <p:nvSpPr>
                <p:cNvPr id="23" name="TextBox 22"/>
                <p:cNvSpPr txBox="1">
                  <a:spLocks noRot="1" noChangeAspect="1" noMove="1" noResize="1" noEditPoints="1" noAdjustHandles="1" noChangeArrowheads="1" noChangeShapeType="1" noTextEdit="1"/>
                </p:cNvSpPr>
                <p:nvPr/>
              </p:nvSpPr>
              <p:spPr>
                <a:xfrm>
                  <a:off x="4847143" y="2140008"/>
                  <a:ext cx="1536701" cy="391646"/>
                </a:xfrm>
                <a:prstGeom prst="rect">
                  <a:avLst/>
                </a:prstGeom>
                <a:blipFill rotWithShape="0">
                  <a:blip r:embed="rId5"/>
                  <a:stretch>
                    <a:fillRect b="-9375"/>
                  </a:stretch>
                </a:blipFill>
              </p:spPr>
              <p:txBody>
                <a:bodyPr/>
                <a:lstStyle/>
                <a:p>
                  <a:r>
                    <a:rPr lang="pt-BR">
                      <a:noFill/>
                    </a:rPr>
                    <a:t> </a:t>
                  </a:r>
                </a:p>
              </p:txBody>
            </p:sp>
          </mc:Fallback>
        </mc:AlternateContent>
        <p:sp>
          <p:nvSpPr>
            <p:cNvPr id="24" name="TextBox 23"/>
            <p:cNvSpPr txBox="1"/>
            <p:nvPr/>
          </p:nvSpPr>
          <p:spPr>
            <a:xfrm>
              <a:off x="4083175" y="4048030"/>
              <a:ext cx="1060450" cy="584775"/>
            </a:xfrm>
            <a:prstGeom prst="rect">
              <a:avLst/>
            </a:prstGeom>
            <a:noFill/>
          </p:spPr>
          <p:txBody>
            <a:bodyPr wrap="square" rtlCol="0">
              <a:spAutoFit/>
            </a:bodyPr>
            <a:lstStyle/>
            <a:p>
              <a:pPr algn="ctr"/>
              <a:r>
                <a:rPr lang="pt-BR" sz="1600" dirty="0"/>
                <a:t>Função de entrada</a:t>
              </a:r>
            </a:p>
          </p:txBody>
        </p:sp>
        <p:sp>
          <p:nvSpPr>
            <p:cNvPr id="25" name="TextBox 24"/>
            <p:cNvSpPr txBox="1"/>
            <p:nvPr/>
          </p:nvSpPr>
          <p:spPr>
            <a:xfrm>
              <a:off x="5156325" y="4048030"/>
              <a:ext cx="1060450" cy="584775"/>
            </a:xfrm>
            <a:prstGeom prst="rect">
              <a:avLst/>
            </a:prstGeom>
            <a:noFill/>
          </p:spPr>
          <p:txBody>
            <a:bodyPr wrap="square" rtlCol="0">
              <a:spAutoFit/>
            </a:bodyPr>
            <a:lstStyle/>
            <a:p>
              <a:pPr algn="ctr"/>
              <a:r>
                <a:rPr lang="pt-BR" sz="1600" dirty="0"/>
                <a:t>Função de ativação</a:t>
              </a:r>
            </a:p>
          </p:txBody>
        </p:sp>
        <p:sp>
          <p:nvSpPr>
            <p:cNvPr id="26" name="TextBox 25"/>
            <p:cNvSpPr txBox="1"/>
            <p:nvPr/>
          </p:nvSpPr>
          <p:spPr>
            <a:xfrm>
              <a:off x="6216775" y="4171140"/>
              <a:ext cx="1060450" cy="338554"/>
            </a:xfrm>
            <a:prstGeom prst="rect">
              <a:avLst/>
            </a:prstGeom>
            <a:noFill/>
          </p:spPr>
          <p:txBody>
            <a:bodyPr wrap="square" rtlCol="0">
              <a:spAutoFit/>
            </a:bodyPr>
            <a:lstStyle/>
            <a:p>
              <a:pPr algn="ctr"/>
              <a:r>
                <a:rPr lang="pt-BR" sz="1600" dirty="0"/>
                <a:t>Saída</a:t>
              </a:r>
            </a:p>
          </p:txBody>
        </p:sp>
        <p:cxnSp>
          <p:nvCxnSpPr>
            <p:cNvPr id="28" name="Straight Arrow Connector 27"/>
            <p:cNvCxnSpPr/>
            <p:nvPr/>
          </p:nvCxnSpPr>
          <p:spPr>
            <a:xfrm>
              <a:off x="3449601" y="2394627"/>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359604" y="2949168"/>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392699" y="3625529"/>
              <a:ext cx="767389" cy="376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694280" y="4048030"/>
              <a:ext cx="1152196" cy="584775"/>
            </a:xfrm>
            <a:prstGeom prst="rect">
              <a:avLst/>
            </a:prstGeom>
            <a:noFill/>
          </p:spPr>
          <p:txBody>
            <a:bodyPr wrap="square" rtlCol="0">
              <a:spAutoFit/>
            </a:bodyPr>
            <a:lstStyle/>
            <a:p>
              <a:pPr algn="ctr"/>
              <a:r>
                <a:rPr lang="pt-BR" sz="1600" dirty="0"/>
                <a:t>Ligações de entrada</a:t>
              </a:r>
            </a:p>
          </p:txBody>
        </p:sp>
        <mc:AlternateContent xmlns:mc="http://schemas.openxmlformats.org/markup-compatibility/2006" xmlns:a14="http://schemas.microsoft.com/office/drawing/2010/main">
          <mc:Choice Requires="a14">
            <p:sp>
              <p:nvSpPr>
                <p:cNvPr id="36" name="Rectangle 35"/>
                <p:cNvSpPr/>
                <p:nvPr/>
              </p:nvSpPr>
              <p:spPr>
                <a:xfrm>
                  <a:off x="2881670" y="2070251"/>
                  <a:ext cx="8956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0" smtClean="0">
                            <a:latin typeface="Cambria Math" panose="02040503050406030204" pitchFamily="18" charset="0"/>
                          </a:rPr>
                          <m:t>1</m:t>
                        </m:r>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2881670" y="2070251"/>
                  <a:ext cx="895694"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3726179" y="2348819"/>
                  <a:ext cx="591444"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0</m:t>
                            </m:r>
                            <m:r>
                              <a:rPr lang="pt-BR" b="0" i="1" smtClean="0">
                                <a:latin typeface="Cambria Math" panose="02040503050406030204" pitchFamily="18" charset="0"/>
                              </a:rPr>
                              <m:t>𝑗</m:t>
                            </m:r>
                          </m:sub>
                        </m:sSub>
                      </m:oMath>
                    </m:oMathPara>
                  </a14:m>
                  <a:endParaRPr lang="pt-BR" dirty="0"/>
                </a:p>
              </p:txBody>
            </p:sp>
          </mc:Choice>
          <mc:Fallback xmlns="">
            <p:sp>
              <p:nvSpPr>
                <p:cNvPr id="37" name="Rectangle 36"/>
                <p:cNvSpPr>
                  <a:spLocks noRot="1" noChangeAspect="1" noMove="1" noResize="1" noEditPoints="1" noAdjustHandles="1" noChangeArrowheads="1" noChangeShapeType="1" noTextEdit="1"/>
                </p:cNvSpPr>
                <p:nvPr/>
              </p:nvSpPr>
              <p:spPr>
                <a:xfrm>
                  <a:off x="3726179" y="2348819"/>
                  <a:ext cx="591444" cy="391646"/>
                </a:xfrm>
                <a:prstGeom prst="rect">
                  <a:avLst/>
                </a:prstGeom>
                <a:blipFill rotWithShape="0">
                  <a:blip r:embed="rId7"/>
                  <a:stretch>
                    <a:fillRect b="-769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878388" y="3303454"/>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38" name="Rectangle 37"/>
                <p:cNvSpPr>
                  <a:spLocks noRot="1" noChangeAspect="1" noMove="1" noResize="1" noEditPoints="1" noAdjustHandles="1" noChangeArrowheads="1" noChangeShapeType="1" noTextEdit="1"/>
                </p:cNvSpPr>
                <p:nvPr/>
              </p:nvSpPr>
              <p:spPr>
                <a:xfrm>
                  <a:off x="2878388" y="3303454"/>
                  <a:ext cx="433387" cy="369332"/>
                </a:xfrm>
                <a:prstGeom prst="rect">
                  <a:avLst/>
                </a:prstGeom>
                <a:blipFill rotWithShape="0">
                  <a:blip r:embed="rId8"/>
                  <a:stretch>
                    <a:fillRect b="-1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3270378" y="3122951"/>
                  <a:ext cx="55297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39" name="Rectangle 38"/>
                <p:cNvSpPr>
                  <a:spLocks noRot="1" noChangeAspect="1" noMove="1" noResize="1" noEditPoints="1" noAdjustHandles="1" noChangeArrowheads="1" noChangeShapeType="1" noTextEdit="1"/>
                </p:cNvSpPr>
                <p:nvPr/>
              </p:nvSpPr>
              <p:spPr>
                <a:xfrm>
                  <a:off x="3270378" y="3122951"/>
                  <a:ext cx="552972" cy="391646"/>
                </a:xfrm>
                <a:prstGeom prst="rect">
                  <a:avLst/>
                </a:prstGeom>
                <a:blipFill rotWithShape="0">
                  <a:blip r:embed="rId9"/>
                  <a:stretch>
                    <a:fillRect b="-7692"/>
                  </a:stretch>
                </a:blipFill>
              </p:spPr>
              <p:txBody>
                <a:bodyPr/>
                <a:lstStyle/>
                <a:p>
                  <a:r>
                    <a:rPr lang="pt-BR">
                      <a:noFill/>
                    </a:rPr>
                    <a:t> </a:t>
                  </a:r>
                </a:p>
              </p:txBody>
            </p:sp>
          </mc:Fallback>
        </mc:AlternateContent>
        <p:sp>
          <p:nvSpPr>
            <p:cNvPr id="40" name="TextBox 39"/>
            <p:cNvSpPr txBox="1"/>
            <p:nvPr/>
          </p:nvSpPr>
          <p:spPr>
            <a:xfrm>
              <a:off x="3530451" y="1855246"/>
              <a:ext cx="1152196" cy="584775"/>
            </a:xfrm>
            <a:prstGeom prst="rect">
              <a:avLst/>
            </a:prstGeom>
            <a:noFill/>
          </p:spPr>
          <p:txBody>
            <a:bodyPr wrap="square" rtlCol="0">
              <a:spAutoFit/>
            </a:bodyPr>
            <a:lstStyle/>
            <a:p>
              <a:pPr algn="ctr"/>
              <a:r>
                <a:rPr lang="pt-BR" sz="1600" dirty="0"/>
                <a:t>Peso do bias</a:t>
              </a:r>
            </a:p>
          </p:txBody>
        </p:sp>
        <p:cxnSp>
          <p:nvCxnSpPr>
            <p:cNvPr id="42" name="Straight Connector 41"/>
            <p:cNvCxnSpPr>
              <a:stCxn id="4" idx="6"/>
            </p:cNvCxnSpPr>
            <p:nvPr/>
          </p:nvCxnSpPr>
          <p:spPr>
            <a:xfrm flipV="1">
              <a:off x="7391525" y="3364517"/>
              <a:ext cx="486103" cy="42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7858249" y="2832249"/>
              <a:ext cx="638175" cy="53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877628" y="3364517"/>
              <a:ext cx="8286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863173" y="3364517"/>
              <a:ext cx="638175" cy="6377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445171" y="4171140"/>
              <a:ext cx="1146832" cy="584775"/>
            </a:xfrm>
            <a:prstGeom prst="rect">
              <a:avLst/>
            </a:prstGeom>
            <a:noFill/>
          </p:spPr>
          <p:txBody>
            <a:bodyPr wrap="square" rtlCol="0">
              <a:spAutoFit/>
            </a:bodyPr>
            <a:lstStyle/>
            <a:p>
              <a:pPr algn="ctr"/>
              <a:r>
                <a:rPr lang="pt-BR" sz="1600" dirty="0"/>
                <a:t>Ligações de saída</a:t>
              </a:r>
            </a:p>
          </p:txBody>
        </p:sp>
      </p:grpSp>
    </p:spTree>
    <p:extLst>
      <p:ext uri="{BB962C8B-B14F-4D97-AF65-F5344CB8AC3E}">
        <p14:creationId xmlns:p14="http://schemas.microsoft.com/office/powerpoint/2010/main" val="42229388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27529" y="1933136"/>
            <a:ext cx="6801100" cy="2743924"/>
            <a:chOff x="2827529" y="1933136"/>
            <a:chExt cx="6801100" cy="2743924"/>
          </a:xfrm>
        </p:grpSpPr>
        <p:sp>
          <p:nvSpPr>
            <p:cNvPr id="5" name="Oval 4"/>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stCxn id="5" idx="0"/>
              <a:endCxn id="5" idx="4"/>
            </p:cNvCxnSpPr>
            <p:nvPr/>
          </p:nvCxnSpPr>
          <p:spPr>
            <a:xfrm>
              <a:off x="5728263" y="2659367"/>
              <a:ext cx="0" cy="14188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5980297" y="2898035"/>
                  <a:ext cx="510351"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10" name="TextBox 9"/>
                <p:cNvSpPr txBox="1">
                  <a:spLocks noRot="1" noChangeAspect="1" noMove="1" noResize="1" noEditPoints="1" noAdjustHandles="1" noChangeArrowheads="1" noChangeShapeType="1" noTextEdit="1"/>
                </p:cNvSpPr>
                <p:nvPr/>
              </p:nvSpPr>
              <p:spPr>
                <a:xfrm>
                  <a:off x="5980297" y="2898035"/>
                  <a:ext cx="510351" cy="404983"/>
                </a:xfrm>
                <a:prstGeom prst="rect">
                  <a:avLst/>
                </a:prstGeom>
                <a:blipFill rotWithShape="0">
                  <a:blip r:embed="rId2"/>
                  <a:stretch>
                    <a:fillRect l="-3571" r="-72619" b="-89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391525" y="2928954"/>
                  <a:ext cx="2237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oMath>
                    </m:oMathPara>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391525" y="2928954"/>
                  <a:ext cx="2237104" cy="369332"/>
                </a:xfrm>
                <a:prstGeom prst="rect">
                  <a:avLst/>
                </a:prstGeom>
                <a:blipFill rotWithShape="0">
                  <a:blip r:embed="rId3"/>
                  <a:stretch>
                    <a:fillRect b="-13115"/>
                  </a:stretch>
                </a:blipFill>
              </p:spPr>
              <p:txBody>
                <a:bodyPr/>
                <a:lstStyle/>
                <a:p>
                  <a:r>
                    <a:rPr lang="pt-BR">
                      <a:noFill/>
                    </a:rPr>
                    <a:t> </a:t>
                  </a:r>
                </a:p>
              </p:txBody>
            </p:sp>
          </mc:Fallback>
        </mc:AlternateContent>
        <p:sp>
          <p:nvSpPr>
            <p:cNvPr id="13" name="TextBox 12"/>
            <p:cNvSpPr txBox="1"/>
            <p:nvPr/>
          </p:nvSpPr>
          <p:spPr>
            <a:xfrm>
              <a:off x="3979725" y="4092285"/>
              <a:ext cx="1577325" cy="584775"/>
            </a:xfrm>
            <a:prstGeom prst="rect">
              <a:avLst/>
            </a:prstGeom>
            <a:noFill/>
          </p:spPr>
          <p:txBody>
            <a:bodyPr wrap="square" rtlCol="0">
              <a:spAutoFit/>
            </a:bodyPr>
            <a:lstStyle/>
            <a:p>
              <a:pPr algn="ctr"/>
              <a:r>
                <a:rPr lang="pt-BR" sz="1600" dirty="0"/>
                <a:t>Função de entrada</a:t>
              </a:r>
            </a:p>
          </p:txBody>
        </p:sp>
        <p:sp>
          <p:nvSpPr>
            <p:cNvPr id="14" name="TextBox 13"/>
            <p:cNvSpPr txBox="1"/>
            <p:nvPr/>
          </p:nvSpPr>
          <p:spPr>
            <a:xfrm>
              <a:off x="5728263" y="4092285"/>
              <a:ext cx="1663262" cy="584775"/>
            </a:xfrm>
            <a:prstGeom prst="rect">
              <a:avLst/>
            </a:prstGeom>
            <a:noFill/>
          </p:spPr>
          <p:txBody>
            <a:bodyPr wrap="square" rtlCol="0">
              <a:spAutoFit/>
            </a:bodyPr>
            <a:lstStyle/>
            <a:p>
              <a:pPr algn="ctr"/>
              <a:r>
                <a:rPr lang="pt-BR" sz="1600" dirty="0"/>
                <a:t>Função de ativação</a:t>
              </a:r>
            </a:p>
          </p:txBody>
        </p:sp>
        <p:sp>
          <p:nvSpPr>
            <p:cNvPr id="15" name="TextBox 14"/>
            <p:cNvSpPr txBox="1"/>
            <p:nvPr/>
          </p:nvSpPr>
          <p:spPr>
            <a:xfrm>
              <a:off x="7185300" y="4212809"/>
              <a:ext cx="1060450" cy="338554"/>
            </a:xfrm>
            <a:prstGeom prst="rect">
              <a:avLst/>
            </a:prstGeom>
            <a:noFill/>
          </p:spPr>
          <p:txBody>
            <a:bodyPr wrap="square" rtlCol="0">
              <a:spAutoFit/>
            </a:bodyPr>
            <a:lstStyle/>
            <a:p>
              <a:pPr algn="ctr"/>
              <a:r>
                <a:rPr lang="pt-BR" sz="1600" dirty="0"/>
                <a:t>Saída</a:t>
              </a:r>
            </a:p>
          </p:txBody>
        </p:sp>
        <p:cxnSp>
          <p:nvCxnSpPr>
            <p:cNvPr id="16" name="Straight Arrow Connector 15"/>
            <p:cNvCxnSpPr/>
            <p:nvPr/>
          </p:nvCxnSpPr>
          <p:spPr>
            <a:xfrm>
              <a:off x="3449601" y="2394627"/>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359604" y="2949168"/>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478719" y="3625530"/>
              <a:ext cx="681369" cy="3809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27529" y="4216475"/>
              <a:ext cx="1152196" cy="338554"/>
            </a:xfrm>
            <a:prstGeom prst="rect">
              <a:avLst/>
            </a:prstGeom>
            <a:noFill/>
          </p:spPr>
          <p:txBody>
            <a:bodyPr wrap="square" rtlCol="0">
              <a:spAutoFit/>
            </a:bodyPr>
            <a:lstStyle/>
            <a:p>
              <a:pPr algn="ctr"/>
              <a:r>
                <a:rPr lang="pt-BR" sz="1600" dirty="0"/>
                <a:t>sinapses</a:t>
              </a:r>
            </a:p>
          </p:txBody>
        </p:sp>
        <mc:AlternateContent xmlns:mc="http://schemas.openxmlformats.org/markup-compatibility/2006" xmlns:a14="http://schemas.microsoft.com/office/drawing/2010/main">
          <mc:Choice Requires="a14">
            <p:sp>
              <p:nvSpPr>
                <p:cNvPr id="23" name="Rectangle 22"/>
                <p:cNvSpPr/>
                <p:nvPr/>
              </p:nvSpPr>
              <p:spPr>
                <a:xfrm>
                  <a:off x="2878388" y="3303454"/>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23" name="Rectangle 22"/>
                <p:cNvSpPr>
                  <a:spLocks noRot="1" noChangeAspect="1" noMove="1" noResize="1" noEditPoints="1" noAdjustHandles="1" noChangeArrowheads="1" noChangeShapeType="1" noTextEdit="1"/>
                </p:cNvSpPr>
                <p:nvPr/>
              </p:nvSpPr>
              <p:spPr>
                <a:xfrm>
                  <a:off x="2878388" y="3303454"/>
                  <a:ext cx="433387" cy="369332"/>
                </a:xfrm>
                <a:prstGeom prst="rect">
                  <a:avLst/>
                </a:prstGeom>
                <a:blipFill rotWithShape="0">
                  <a:blip r:embed="rId4"/>
                  <a:stretch>
                    <a:fillRect b="-1667"/>
                  </a:stretch>
                </a:blipFill>
              </p:spPr>
              <p:txBody>
                <a:bodyPr/>
                <a:lstStyle/>
                <a:p>
                  <a:r>
                    <a:rPr lang="pt-BR">
                      <a:noFill/>
                    </a:rPr>
                    <a:t> </a:t>
                  </a:r>
                </a:p>
              </p:txBody>
            </p:sp>
          </mc:Fallback>
        </mc:AlternateContent>
        <p:cxnSp>
          <p:nvCxnSpPr>
            <p:cNvPr id="28" name="Straight Arrow Connector 27"/>
            <p:cNvCxnSpPr/>
            <p:nvPr/>
          </p:nvCxnSpPr>
          <p:spPr>
            <a:xfrm>
              <a:off x="7391525" y="3384038"/>
              <a:ext cx="648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flipV="1">
              <a:off x="5991611" y="3358255"/>
              <a:ext cx="741362" cy="48364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2990230" y="2706710"/>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5" name="Rectangle 34"/>
                <p:cNvSpPr>
                  <a:spLocks noRot="1" noChangeAspect="1" noMove="1" noResize="1" noEditPoints="1" noAdjustHandles="1" noChangeArrowheads="1" noChangeShapeType="1" noTextEdit="1"/>
                </p:cNvSpPr>
                <p:nvPr/>
              </p:nvSpPr>
              <p:spPr>
                <a:xfrm>
                  <a:off x="2990230" y="2706710"/>
                  <a:ext cx="460767"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3087073" y="3774441"/>
                  <a:ext cx="4988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𝑁</m:t>
                            </m:r>
                          </m:sub>
                        </m:sSub>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3087073" y="3774441"/>
                  <a:ext cx="498855"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2889556" y="1988417"/>
                  <a:ext cx="8956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=1</m:t>
                        </m:r>
                      </m:oMath>
                    </m:oMathPara>
                  </a14:m>
                  <a:endParaRPr lang="pt-BR" dirty="0"/>
                </a:p>
              </p:txBody>
            </p:sp>
          </mc:Choice>
          <mc:Fallback xmlns="">
            <p:sp>
              <p:nvSpPr>
                <p:cNvPr id="25" name="Rectangle 24"/>
                <p:cNvSpPr>
                  <a:spLocks noRot="1" noChangeAspect="1" noMove="1" noResize="1" noEditPoints="1" noAdjustHandles="1" noChangeArrowheads="1" noChangeShapeType="1" noTextEdit="1"/>
                </p:cNvSpPr>
                <p:nvPr/>
              </p:nvSpPr>
              <p:spPr>
                <a:xfrm>
                  <a:off x="2889556" y="1988417"/>
                  <a:ext cx="895694"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060563" y="2928954"/>
                  <a:ext cx="1729126" cy="87145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𝑖</m:t>
                                </m:r>
                              </m:sub>
                            </m:sSub>
                          </m:e>
                        </m:nary>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060563" y="2928954"/>
                  <a:ext cx="1729126" cy="871457"/>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3726179" y="2348819"/>
                  <a:ext cx="11181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𝜃</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3726179" y="2348819"/>
                  <a:ext cx="1118191"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3403241" y="269233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1"/>
                <p:cNvSpPr>
                  <a:spLocks noRot="1" noChangeAspect="1" noMove="1" noResize="1" noEditPoints="1" noAdjustHandles="1" noChangeArrowheads="1" noChangeShapeType="1" noTextEdit="1"/>
                </p:cNvSpPr>
                <p:nvPr/>
              </p:nvSpPr>
              <p:spPr>
                <a:xfrm>
                  <a:off x="3403241" y="2692339"/>
                  <a:ext cx="501804"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258893" y="3157022"/>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3" name="Rectangle 2"/>
                <p:cNvSpPr>
                  <a:spLocks noRot="1" noChangeAspect="1" noMove="1" noResize="1" noEditPoints="1" noAdjustHandles="1" noChangeArrowheads="1" noChangeShapeType="1" noTextEdit="1"/>
                </p:cNvSpPr>
                <p:nvPr/>
              </p:nvSpPr>
              <p:spPr>
                <a:xfrm>
                  <a:off x="3258893" y="3157022"/>
                  <a:ext cx="474424" cy="369332"/>
                </a:xfrm>
                <a:prstGeom prst="rect">
                  <a:avLst/>
                </a:prstGeom>
                <a:blipFill rotWithShape="0">
                  <a:blip r:embed="rId11"/>
                  <a:stretch>
                    <a:fillRect b="-1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318750" y="3548199"/>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4" name="Rectangle 3"/>
                <p:cNvSpPr>
                  <a:spLocks noRot="1" noChangeAspect="1" noMove="1" noResize="1" noEditPoints="1" noAdjustHandles="1" noChangeArrowheads="1" noChangeShapeType="1" noTextEdit="1"/>
                </p:cNvSpPr>
                <p:nvPr/>
              </p:nvSpPr>
              <p:spPr>
                <a:xfrm>
                  <a:off x="3318750" y="3548199"/>
                  <a:ext cx="539891" cy="369332"/>
                </a:xfrm>
                <a:prstGeom prst="rect">
                  <a:avLst/>
                </a:prstGeom>
                <a:blipFill rotWithShape="0">
                  <a:blip r:embed="rId12"/>
                  <a:stretch>
                    <a:fillRect/>
                  </a:stretch>
                </a:blipFill>
              </p:spPr>
              <p:txBody>
                <a:bodyPr/>
                <a:lstStyle/>
                <a:p>
                  <a:r>
                    <a:rPr lang="pt-BR">
                      <a:noFill/>
                    </a:rPr>
                    <a:t> </a:t>
                  </a:r>
                </a:p>
              </p:txBody>
            </p:sp>
          </mc:Fallback>
        </mc:AlternateContent>
        <p:cxnSp>
          <p:nvCxnSpPr>
            <p:cNvPr id="37" name="Straight Arrow Connector 36"/>
            <p:cNvCxnSpPr/>
            <p:nvPr/>
          </p:nvCxnSpPr>
          <p:spPr>
            <a:xfrm flipV="1">
              <a:off x="4060432" y="2148115"/>
              <a:ext cx="783938" cy="362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768387" y="1933136"/>
              <a:ext cx="712680" cy="369332"/>
            </a:xfrm>
            <a:prstGeom prst="rect">
              <a:avLst/>
            </a:prstGeom>
            <a:noFill/>
          </p:spPr>
          <p:txBody>
            <a:bodyPr wrap="square" rtlCol="0">
              <a:spAutoFit/>
            </a:bodyPr>
            <a:lstStyle/>
            <a:p>
              <a:r>
                <a:rPr lang="pt-BR" dirty="0"/>
                <a:t>bias</a:t>
              </a:r>
            </a:p>
          </p:txBody>
        </p:sp>
      </p:grpSp>
      <p:grpSp>
        <p:nvGrpSpPr>
          <p:cNvPr id="54" name="Group 53"/>
          <p:cNvGrpSpPr/>
          <p:nvPr/>
        </p:nvGrpSpPr>
        <p:grpSpPr>
          <a:xfrm>
            <a:off x="511819" y="4987108"/>
            <a:ext cx="3142324" cy="1550303"/>
            <a:chOff x="511819" y="4987108"/>
            <a:chExt cx="3142324" cy="1550303"/>
          </a:xfrm>
        </p:grpSpPr>
        <p:cxnSp>
          <p:nvCxnSpPr>
            <p:cNvPr id="44" name="Straight Arrow Connector 43"/>
            <p:cNvCxnSpPr/>
            <p:nvPr/>
          </p:nvCxnSpPr>
          <p:spPr>
            <a:xfrm flipV="1">
              <a:off x="1038293" y="5156782"/>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1819" y="6236782"/>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039821" y="5761728"/>
              <a:ext cx="201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876228" y="6229634"/>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49" name="Rectangle 48"/>
                <p:cNvSpPr>
                  <a:spLocks noRot="1" noChangeAspect="1" noMove="1" noResize="1" noEditPoints="1" noAdjustHandles="1" noChangeArrowheads="1" noChangeShapeType="1" noTextEdit="1"/>
                </p:cNvSpPr>
                <p:nvPr/>
              </p:nvSpPr>
              <p:spPr>
                <a:xfrm>
                  <a:off x="876228" y="6229634"/>
                  <a:ext cx="324128" cy="307777"/>
                </a:xfrm>
                <a:prstGeom prst="rect">
                  <a:avLst/>
                </a:prstGeom>
                <a:blipFill rotWithShape="0">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1038292" y="4987108"/>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50" name="Rectangle 49"/>
                <p:cNvSpPr>
                  <a:spLocks noRot="1" noChangeAspect="1" noMove="1" noResize="1" noEditPoints="1" noAdjustHandles="1" noChangeArrowheads="1" noChangeShapeType="1" noTextEdit="1"/>
                </p:cNvSpPr>
                <p:nvPr/>
              </p:nvSpPr>
              <p:spPr>
                <a:xfrm>
                  <a:off x="1038292" y="4987108"/>
                  <a:ext cx="1047979" cy="404983"/>
                </a:xfrm>
                <a:prstGeom prst="rect">
                  <a:avLst/>
                </a:prstGeom>
                <a:blipFill rotWithShape="0">
                  <a:blip r:embed="rId14"/>
                  <a:stretch>
                    <a:fillRect b="-89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2946898" y="6044968"/>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51" name="Rectangle 50"/>
                <p:cNvSpPr>
                  <a:spLocks noRot="1" noChangeAspect="1" noMove="1" noResize="1" noEditPoints="1" noAdjustHandles="1" noChangeArrowheads="1" noChangeShapeType="1" noTextEdit="1"/>
                </p:cNvSpPr>
                <p:nvPr/>
              </p:nvSpPr>
              <p:spPr>
                <a:xfrm>
                  <a:off x="2946898" y="6044968"/>
                  <a:ext cx="707245" cy="369332"/>
                </a:xfrm>
                <a:prstGeom prst="rect">
                  <a:avLst/>
                </a:prstGeom>
                <a:blipFill rotWithShape="0">
                  <a:blip r:embed="rId15"/>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761832" y="5607839"/>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53" name="Rectangle 52"/>
                <p:cNvSpPr>
                  <a:spLocks noRot="1" noChangeAspect="1" noMove="1" noResize="1" noEditPoints="1" noAdjustHandles="1" noChangeArrowheads="1" noChangeShapeType="1" noTextEdit="1"/>
                </p:cNvSpPr>
                <p:nvPr/>
              </p:nvSpPr>
              <p:spPr>
                <a:xfrm>
                  <a:off x="761832" y="5607839"/>
                  <a:ext cx="324128" cy="307777"/>
                </a:xfrm>
                <a:prstGeom prst="rect">
                  <a:avLst/>
                </a:prstGeom>
                <a:blipFill rotWithShape="0">
                  <a:blip r:embed="rId16"/>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222005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27529" y="1933136"/>
            <a:ext cx="6801100" cy="2743924"/>
            <a:chOff x="2827529" y="1933136"/>
            <a:chExt cx="6801100" cy="2743924"/>
          </a:xfrm>
        </p:grpSpPr>
        <p:sp>
          <p:nvSpPr>
            <p:cNvPr id="5" name="Oval 4"/>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stCxn id="5" idx="0"/>
              <a:endCxn id="5" idx="4"/>
            </p:cNvCxnSpPr>
            <p:nvPr/>
          </p:nvCxnSpPr>
          <p:spPr>
            <a:xfrm>
              <a:off x="5728263" y="2659367"/>
              <a:ext cx="0" cy="14188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5980297" y="2898035"/>
                  <a:ext cx="510351"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10" name="TextBox 9"/>
                <p:cNvSpPr txBox="1">
                  <a:spLocks noRot="1" noChangeAspect="1" noMove="1" noResize="1" noEditPoints="1" noAdjustHandles="1" noChangeArrowheads="1" noChangeShapeType="1" noTextEdit="1"/>
                </p:cNvSpPr>
                <p:nvPr/>
              </p:nvSpPr>
              <p:spPr>
                <a:xfrm>
                  <a:off x="5980297" y="2898035"/>
                  <a:ext cx="510351" cy="404983"/>
                </a:xfrm>
                <a:prstGeom prst="rect">
                  <a:avLst/>
                </a:prstGeom>
                <a:blipFill rotWithShape="0">
                  <a:blip r:embed="rId2"/>
                  <a:stretch>
                    <a:fillRect l="-3571" r="-72619" b="-89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391525" y="2928954"/>
                  <a:ext cx="2237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oMath>
                    </m:oMathPara>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391525" y="2928954"/>
                  <a:ext cx="2237104" cy="369332"/>
                </a:xfrm>
                <a:prstGeom prst="rect">
                  <a:avLst/>
                </a:prstGeom>
                <a:blipFill rotWithShape="0">
                  <a:blip r:embed="rId3"/>
                  <a:stretch>
                    <a:fillRect b="-13115"/>
                  </a:stretch>
                </a:blipFill>
              </p:spPr>
              <p:txBody>
                <a:bodyPr/>
                <a:lstStyle/>
                <a:p>
                  <a:r>
                    <a:rPr lang="pt-BR">
                      <a:noFill/>
                    </a:rPr>
                    <a:t> </a:t>
                  </a:r>
                </a:p>
              </p:txBody>
            </p:sp>
          </mc:Fallback>
        </mc:AlternateContent>
        <p:sp>
          <p:nvSpPr>
            <p:cNvPr id="13" name="TextBox 12"/>
            <p:cNvSpPr txBox="1"/>
            <p:nvPr/>
          </p:nvSpPr>
          <p:spPr>
            <a:xfrm>
              <a:off x="3979725" y="4092285"/>
              <a:ext cx="1577325" cy="584775"/>
            </a:xfrm>
            <a:prstGeom prst="rect">
              <a:avLst/>
            </a:prstGeom>
            <a:noFill/>
          </p:spPr>
          <p:txBody>
            <a:bodyPr wrap="square" rtlCol="0">
              <a:spAutoFit/>
            </a:bodyPr>
            <a:lstStyle/>
            <a:p>
              <a:pPr algn="ctr"/>
              <a:r>
                <a:rPr lang="pt-BR" sz="1600" dirty="0"/>
                <a:t>Função de entrada</a:t>
              </a:r>
            </a:p>
          </p:txBody>
        </p:sp>
        <p:sp>
          <p:nvSpPr>
            <p:cNvPr id="14" name="TextBox 13"/>
            <p:cNvSpPr txBox="1"/>
            <p:nvPr/>
          </p:nvSpPr>
          <p:spPr>
            <a:xfrm>
              <a:off x="5728263" y="4092285"/>
              <a:ext cx="1663262" cy="584775"/>
            </a:xfrm>
            <a:prstGeom prst="rect">
              <a:avLst/>
            </a:prstGeom>
            <a:noFill/>
          </p:spPr>
          <p:txBody>
            <a:bodyPr wrap="square" rtlCol="0">
              <a:spAutoFit/>
            </a:bodyPr>
            <a:lstStyle/>
            <a:p>
              <a:pPr algn="ctr"/>
              <a:r>
                <a:rPr lang="pt-BR" sz="1600" dirty="0"/>
                <a:t>Função de ativação</a:t>
              </a:r>
            </a:p>
          </p:txBody>
        </p:sp>
        <p:sp>
          <p:nvSpPr>
            <p:cNvPr id="15" name="TextBox 14"/>
            <p:cNvSpPr txBox="1"/>
            <p:nvPr/>
          </p:nvSpPr>
          <p:spPr>
            <a:xfrm>
              <a:off x="7185300" y="4212809"/>
              <a:ext cx="1060450" cy="338554"/>
            </a:xfrm>
            <a:prstGeom prst="rect">
              <a:avLst/>
            </a:prstGeom>
            <a:noFill/>
          </p:spPr>
          <p:txBody>
            <a:bodyPr wrap="square" rtlCol="0">
              <a:spAutoFit/>
            </a:bodyPr>
            <a:lstStyle/>
            <a:p>
              <a:pPr algn="ctr"/>
              <a:r>
                <a:rPr lang="pt-BR" sz="1600" dirty="0"/>
                <a:t>Saída</a:t>
              </a:r>
            </a:p>
          </p:txBody>
        </p:sp>
        <p:cxnSp>
          <p:nvCxnSpPr>
            <p:cNvPr id="16" name="Straight Arrow Connector 15"/>
            <p:cNvCxnSpPr/>
            <p:nvPr/>
          </p:nvCxnSpPr>
          <p:spPr>
            <a:xfrm>
              <a:off x="3449601" y="2394627"/>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359604" y="2949168"/>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478719" y="3625530"/>
              <a:ext cx="681369" cy="3809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27529" y="4216475"/>
              <a:ext cx="1152196" cy="338554"/>
            </a:xfrm>
            <a:prstGeom prst="rect">
              <a:avLst/>
            </a:prstGeom>
            <a:noFill/>
          </p:spPr>
          <p:txBody>
            <a:bodyPr wrap="square" rtlCol="0">
              <a:spAutoFit/>
            </a:bodyPr>
            <a:lstStyle/>
            <a:p>
              <a:pPr algn="ctr"/>
              <a:r>
                <a:rPr lang="pt-BR" sz="1600" dirty="0"/>
                <a:t>sinapses</a:t>
              </a:r>
            </a:p>
          </p:txBody>
        </p:sp>
        <mc:AlternateContent xmlns:mc="http://schemas.openxmlformats.org/markup-compatibility/2006" xmlns:a14="http://schemas.microsoft.com/office/drawing/2010/main">
          <mc:Choice Requires="a14">
            <p:sp>
              <p:nvSpPr>
                <p:cNvPr id="23" name="Rectangle 22"/>
                <p:cNvSpPr/>
                <p:nvPr/>
              </p:nvSpPr>
              <p:spPr>
                <a:xfrm>
                  <a:off x="2878388" y="3303454"/>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23" name="Rectangle 22"/>
                <p:cNvSpPr>
                  <a:spLocks noRot="1" noChangeAspect="1" noMove="1" noResize="1" noEditPoints="1" noAdjustHandles="1" noChangeArrowheads="1" noChangeShapeType="1" noTextEdit="1"/>
                </p:cNvSpPr>
                <p:nvPr/>
              </p:nvSpPr>
              <p:spPr>
                <a:xfrm>
                  <a:off x="2878388" y="3303454"/>
                  <a:ext cx="433387" cy="369332"/>
                </a:xfrm>
                <a:prstGeom prst="rect">
                  <a:avLst/>
                </a:prstGeom>
                <a:blipFill rotWithShape="0">
                  <a:blip r:embed="rId4"/>
                  <a:stretch>
                    <a:fillRect b="-1667"/>
                  </a:stretch>
                </a:blipFill>
              </p:spPr>
              <p:txBody>
                <a:bodyPr/>
                <a:lstStyle/>
                <a:p>
                  <a:r>
                    <a:rPr lang="pt-BR">
                      <a:noFill/>
                    </a:rPr>
                    <a:t> </a:t>
                  </a:r>
                </a:p>
              </p:txBody>
            </p:sp>
          </mc:Fallback>
        </mc:AlternateContent>
        <p:cxnSp>
          <p:nvCxnSpPr>
            <p:cNvPr id="28" name="Straight Arrow Connector 27"/>
            <p:cNvCxnSpPr/>
            <p:nvPr/>
          </p:nvCxnSpPr>
          <p:spPr>
            <a:xfrm>
              <a:off x="7391525" y="3384038"/>
              <a:ext cx="648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2990230" y="2706710"/>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5" name="Rectangle 34"/>
                <p:cNvSpPr>
                  <a:spLocks noRot="1" noChangeAspect="1" noMove="1" noResize="1" noEditPoints="1" noAdjustHandles="1" noChangeArrowheads="1" noChangeShapeType="1" noTextEdit="1"/>
                </p:cNvSpPr>
                <p:nvPr/>
              </p:nvSpPr>
              <p:spPr>
                <a:xfrm>
                  <a:off x="2990230" y="2706710"/>
                  <a:ext cx="460767"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3087073" y="3774441"/>
                  <a:ext cx="4951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3087073" y="3774441"/>
                  <a:ext cx="495199"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2889556" y="1988417"/>
                  <a:ext cx="8956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=1</m:t>
                        </m:r>
                      </m:oMath>
                    </m:oMathPara>
                  </a14:m>
                  <a:endParaRPr lang="pt-BR" dirty="0"/>
                </a:p>
              </p:txBody>
            </p:sp>
          </mc:Choice>
          <mc:Fallback xmlns="">
            <p:sp>
              <p:nvSpPr>
                <p:cNvPr id="25" name="Rectangle 24"/>
                <p:cNvSpPr>
                  <a:spLocks noRot="1" noChangeAspect="1" noMove="1" noResize="1" noEditPoints="1" noAdjustHandles="1" noChangeArrowheads="1" noChangeShapeType="1" noTextEdit="1"/>
                </p:cNvSpPr>
                <p:nvPr/>
              </p:nvSpPr>
              <p:spPr>
                <a:xfrm>
                  <a:off x="2889556" y="1988417"/>
                  <a:ext cx="895694"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060563" y="2928954"/>
                  <a:ext cx="1729126" cy="87145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𝑖</m:t>
                                </m:r>
                              </m:sub>
                            </m:sSub>
                          </m:e>
                        </m:nary>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060563" y="2928954"/>
                  <a:ext cx="1729126" cy="871457"/>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3726179" y="2348819"/>
                  <a:ext cx="11181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𝜃</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3726179" y="2348819"/>
                  <a:ext cx="1118191"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3403241" y="269233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1"/>
                <p:cNvSpPr>
                  <a:spLocks noRot="1" noChangeAspect="1" noMove="1" noResize="1" noEditPoints="1" noAdjustHandles="1" noChangeArrowheads="1" noChangeShapeType="1" noTextEdit="1"/>
                </p:cNvSpPr>
                <p:nvPr/>
              </p:nvSpPr>
              <p:spPr>
                <a:xfrm>
                  <a:off x="3403241" y="2692339"/>
                  <a:ext cx="501804"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258893" y="3157022"/>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3" name="Rectangle 2"/>
                <p:cNvSpPr>
                  <a:spLocks noRot="1" noChangeAspect="1" noMove="1" noResize="1" noEditPoints="1" noAdjustHandles="1" noChangeArrowheads="1" noChangeShapeType="1" noTextEdit="1"/>
                </p:cNvSpPr>
                <p:nvPr/>
              </p:nvSpPr>
              <p:spPr>
                <a:xfrm>
                  <a:off x="3258893" y="3157022"/>
                  <a:ext cx="474424" cy="369332"/>
                </a:xfrm>
                <a:prstGeom prst="rect">
                  <a:avLst/>
                </a:prstGeom>
                <a:blipFill rotWithShape="0">
                  <a:blip r:embed="rId11"/>
                  <a:stretch>
                    <a:fillRect b="-1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318750" y="3548199"/>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4" name="Rectangle 3"/>
                <p:cNvSpPr>
                  <a:spLocks noRot="1" noChangeAspect="1" noMove="1" noResize="1" noEditPoints="1" noAdjustHandles="1" noChangeArrowheads="1" noChangeShapeType="1" noTextEdit="1"/>
                </p:cNvSpPr>
                <p:nvPr/>
              </p:nvSpPr>
              <p:spPr>
                <a:xfrm>
                  <a:off x="3318750" y="3548199"/>
                  <a:ext cx="539891" cy="369332"/>
                </a:xfrm>
                <a:prstGeom prst="rect">
                  <a:avLst/>
                </a:prstGeom>
                <a:blipFill rotWithShape="0">
                  <a:blip r:embed="rId12"/>
                  <a:stretch>
                    <a:fillRect/>
                  </a:stretch>
                </a:blipFill>
              </p:spPr>
              <p:txBody>
                <a:bodyPr/>
                <a:lstStyle/>
                <a:p>
                  <a:r>
                    <a:rPr lang="pt-BR">
                      <a:noFill/>
                    </a:rPr>
                    <a:t> </a:t>
                  </a:r>
                </a:p>
              </p:txBody>
            </p:sp>
          </mc:Fallback>
        </mc:AlternateContent>
        <p:cxnSp>
          <p:nvCxnSpPr>
            <p:cNvPr id="37" name="Straight Arrow Connector 36"/>
            <p:cNvCxnSpPr/>
            <p:nvPr/>
          </p:nvCxnSpPr>
          <p:spPr>
            <a:xfrm flipV="1">
              <a:off x="4060432" y="2148115"/>
              <a:ext cx="783938" cy="362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768387" y="1933136"/>
              <a:ext cx="712680" cy="369332"/>
            </a:xfrm>
            <a:prstGeom prst="rect">
              <a:avLst/>
            </a:prstGeom>
            <a:noFill/>
          </p:spPr>
          <p:txBody>
            <a:bodyPr wrap="square" rtlCol="0">
              <a:spAutoFit/>
            </a:bodyPr>
            <a:lstStyle/>
            <a:p>
              <a:r>
                <a:rPr lang="pt-BR" dirty="0"/>
                <a:t>bias</a:t>
              </a:r>
            </a:p>
          </p:txBody>
        </p:sp>
      </p:grpSp>
    </p:spTree>
    <p:extLst>
      <p:ext uri="{BB962C8B-B14F-4D97-AF65-F5344CB8AC3E}">
        <p14:creationId xmlns:p14="http://schemas.microsoft.com/office/powerpoint/2010/main" val="4099405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Funções de ativação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033502" cy="5167312"/>
              </a:xfrm>
            </p:spPr>
            <p:txBody>
              <a:bodyPr>
                <a:normAutofit fontScale="85000" lnSpcReduction="20000"/>
              </a:bodyPr>
              <a:lstStyle/>
              <a:p>
                <a:r>
                  <a:rPr lang="pt-BR" dirty="0"/>
                  <a:t>Devido às suas </a:t>
                </a:r>
                <a:r>
                  <a:rPr lang="pt-BR" dirty="0" smtClean="0"/>
                  <a:t>características</a:t>
                </a:r>
                <a:r>
                  <a:rPr lang="pt-BR" dirty="0"/>
                  <a:t>, não é comum se empregar a </a:t>
                </a:r>
                <a:r>
                  <a:rPr lang="pt-BR" b="1" i="1" dirty="0"/>
                  <a:t>função degrau</a:t>
                </a:r>
                <a:r>
                  <a:rPr lang="pt-BR" dirty="0"/>
                  <a:t> como função de ativação em MLPs pois ela possui derivada igual a 0 em todos os pontos, exceto em torno de 0, onde ela é indefinida. </a:t>
                </a:r>
              </a:p>
              <a:p>
                <a:r>
                  <a:rPr lang="pt-BR" dirty="0"/>
                  <a:t>Até o surgimento das </a:t>
                </a:r>
                <a:r>
                  <a:rPr lang="pt-BR" b="1" i="1" dirty="0"/>
                  <a:t>redes neurais profundas</a:t>
                </a:r>
                <a:r>
                  <a:rPr lang="pt-BR" dirty="0"/>
                  <a:t>, a regra era se utilizar duas funções que são, em essência, versões suavizadas da</a:t>
                </a:r>
                <a:r>
                  <a:rPr lang="pt-BR" b="1" i="1" dirty="0"/>
                  <a:t> função degrau</a:t>
                </a:r>
                <a:r>
                  <a:rPr lang="pt-BR" dirty="0"/>
                  <a:t>: a </a:t>
                </a:r>
                <a:r>
                  <a:rPr lang="pt-BR" b="1" i="1" dirty="0"/>
                  <a:t>função logística </a:t>
                </a:r>
                <a:r>
                  <a:rPr lang="pt-BR" dirty="0"/>
                  <a:t>ou a </a:t>
                </a:r>
                <a:r>
                  <a:rPr lang="pt-BR" b="1" i="1" dirty="0"/>
                  <a:t>função tangente hiperbólica</a:t>
                </a:r>
                <a:r>
                  <a:rPr lang="pt-BR" dirty="0"/>
                  <a:t>.</a:t>
                </a:r>
              </a:p>
              <a:p>
                <a:r>
                  <a:rPr lang="pt-BR" dirty="0"/>
                  <a:t>Essas funções possuem derivada definida e diferente de 0 em todos os pontos.</a:t>
                </a:r>
              </a:p>
              <a:p>
                <a:r>
                  <a:rPr lang="pt-BR" dirty="0"/>
                  <a:t>A </a:t>
                </a:r>
                <a:r>
                  <a:rPr lang="pt-BR" b="1" i="1" dirty="0"/>
                  <a:t>função logística</a:t>
                </a:r>
                <a:r>
                  <a:rPr lang="pt-BR" dirty="0"/>
                  <a:t> tem a seguinte expressão: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𝑗</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num>
                      <m:den>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r>
                          <a:rPr lang="pt-BR" b="0" i="1" smtClean="0">
                            <a:latin typeface="Cambria Math" panose="02040503050406030204" pitchFamily="18" charset="0"/>
                          </a:rPr>
                          <m:t>+1</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den>
                    </m:f>
                  </m:oMath>
                </a14:m>
                <a:r>
                  <a:rPr lang="pt-BR" dirty="0"/>
                  <a:t>.</a:t>
                </a:r>
              </a:p>
              <a:p>
                <a:r>
                  <a:rPr lang="pt-BR" dirty="0"/>
                  <a:t>Sua derivada é dada por</a:t>
                </a:r>
              </a:p>
              <a:p>
                <a:pPr marL="0" indent="0" algn="ctr">
                  <a:buNone/>
                </a:pP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smtClean="0">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den>
                    </m:f>
                    <m:r>
                      <a:rPr lang="pt-BR" b="0" i="1" smtClean="0">
                        <a:latin typeface="Cambria Math" panose="02040503050406030204" pitchFamily="18" charset="0"/>
                      </a:rPr>
                      <m:t>=</m:t>
                    </m:r>
                    <m:r>
                      <a:rPr lang="pt-BR" b="0" i="1" smtClean="0">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d>
                      <m:dPr>
                        <m:ctrlPr>
                          <a:rPr lang="pt-BR" i="1" smtClean="0">
                            <a:latin typeface="Cambria Math" panose="02040503050406030204" pitchFamily="18" charset="0"/>
                          </a:rPr>
                        </m:ctrlPr>
                      </m:dPr>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e>
                    </m:d>
                    <m:r>
                      <a:rPr lang="pt-BR" b="0" i="1" smtClean="0">
                        <a:latin typeface="Cambria Math" panose="02040503050406030204" pitchFamily="18" charset="0"/>
                      </a:rPr>
                      <m:t>&gt;0</m:t>
                    </m:r>
                  </m:oMath>
                </a14:m>
                <a:r>
                  <a:rPr lang="pt-BR" dirty="0"/>
                  <a:t>,</a:t>
                </a:r>
              </a:p>
              <a:p>
                <a:pPr marL="0" indent="0">
                  <a:buNone/>
                </a:pPr>
                <a:r>
                  <a:rPr lang="pt-BR" dirty="0"/>
                  <a:t>onde </a:t>
                </a:r>
                <a14:m>
                  <m:oMath xmlns:m="http://schemas.openxmlformats.org/officeDocument/2006/math">
                    <m:r>
                      <a:rPr lang="pt-BR" b="0" i="1" smtClean="0">
                        <a:latin typeface="Cambria Math" panose="02040503050406030204" pitchFamily="18" charset="0"/>
                      </a:rPr>
                      <m:t>𝑝</m:t>
                    </m:r>
                  </m:oMath>
                </a14:m>
                <a:r>
                  <a:rPr lang="pt-BR" dirty="0"/>
                  <a:t> é o </a:t>
                </a:r>
                <a:r>
                  <a:rPr lang="pt-BR" b="1" i="1" dirty="0"/>
                  <a:t>fator de suavização </a:t>
                </a:r>
                <a:r>
                  <a:rPr lang="pt-BR" dirty="0"/>
                  <a:t>da função de ativação logística.</a:t>
                </a:r>
              </a:p>
              <a:p>
                <a:r>
                  <a:rPr lang="pt-BR" dirty="0"/>
                  <a:t>A derivada será importante, como veremos, no processo de aprendizado da rede neural.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033502" cy="5167312"/>
              </a:xfrm>
              <a:blipFill rotWithShape="0">
                <a:blip r:embed="rId3"/>
                <a:stretch>
                  <a:fillRect l="-884" t="-2712" b="-708"/>
                </a:stretch>
              </a:blipFill>
            </p:spPr>
            <p:txBody>
              <a:bodyPr/>
              <a:lstStyle/>
              <a:p>
                <a:r>
                  <a:rPr lang="pt-BR">
                    <a:noFill/>
                  </a:rPr>
                  <a:t> </a:t>
                </a:r>
              </a:p>
            </p:txBody>
          </p:sp>
        </mc:Fallback>
      </mc:AlternateContent>
    </p:spTree>
    <p:extLst>
      <p:ext uri="{BB962C8B-B14F-4D97-AF65-F5344CB8AC3E}">
        <p14:creationId xmlns:p14="http://schemas.microsoft.com/office/powerpoint/2010/main" val="27123605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705926" y="2041222"/>
            <a:ext cx="6169792" cy="2791286"/>
            <a:chOff x="2705926" y="2041222"/>
            <a:chExt cx="6169792" cy="2791286"/>
          </a:xfrm>
        </p:grpSpPr>
        <p:sp>
          <p:nvSpPr>
            <p:cNvPr id="4" name="Oval 3"/>
            <p:cNvSpPr/>
            <p:nvPr/>
          </p:nvSpPr>
          <p:spPr>
            <a:xfrm>
              <a:off x="4108542" y="2630338"/>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Straight Connector 10"/>
            <p:cNvCxnSpPr>
              <a:stCxn id="4" idx="0"/>
              <a:endCxn id="4" idx="4"/>
            </p:cNvCxnSpPr>
            <p:nvPr/>
          </p:nvCxnSpPr>
          <p:spPr>
            <a:xfrm>
              <a:off x="5771805" y="2630338"/>
              <a:ext cx="0" cy="14188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4098856" y="2932014"/>
                  <a:ext cx="1736011" cy="78489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1600" b="0" i="1" smtClean="0">
                            <a:latin typeface="Cambria Math" panose="02040503050406030204" pitchFamily="18" charset="0"/>
                          </a:rPr>
                          <m:t>𝑔</m:t>
                        </m:r>
                        <m:d>
                          <m:dPr>
                            <m:ctrlPr>
                              <a:rPr lang="pt-BR" sz="1600" b="0" i="1" smtClean="0">
                                <a:latin typeface="Cambria Math" panose="02040503050406030204" pitchFamily="18" charset="0"/>
                              </a:rPr>
                            </m:ctrlPr>
                          </m:dPr>
                          <m:e>
                            <m:r>
                              <a:rPr lang="pt-BR" sz="1600" b="1" i="1" smtClean="0">
                                <a:latin typeface="Cambria Math" panose="02040503050406030204" pitchFamily="18" charset="0"/>
                              </a:rPr>
                              <m:t>𝒙</m:t>
                            </m:r>
                          </m:e>
                        </m:d>
                        <m:r>
                          <a:rPr lang="pt-BR" sz="1600" b="0" i="1" smtClean="0">
                            <a:latin typeface="Cambria Math" panose="02040503050406030204" pitchFamily="18" charset="0"/>
                          </a:rPr>
                          <m:t>=</m:t>
                        </m:r>
                        <m:nary>
                          <m:naryPr>
                            <m:chr m:val="∑"/>
                            <m:ctrlPr>
                              <a:rPr lang="pt-BR" sz="1600" b="0" i="1" smtClean="0">
                                <a:latin typeface="Cambria Math" panose="02040503050406030204" pitchFamily="18" charset="0"/>
                              </a:rPr>
                            </m:ctrlPr>
                          </m:naryPr>
                          <m:sub>
                            <m:r>
                              <m:rPr>
                                <m:brk m:alnAt="23"/>
                              </m:rPr>
                              <a:rPr lang="pt-BR" sz="1600" b="0" i="1" smtClean="0">
                                <a:latin typeface="Cambria Math" panose="02040503050406030204" pitchFamily="18" charset="0"/>
                              </a:rPr>
                              <m:t>𝑖</m:t>
                            </m:r>
                            <m:r>
                              <a:rPr lang="pt-BR" sz="1600" b="0" i="1" smtClean="0">
                                <a:latin typeface="Cambria Math" panose="02040503050406030204" pitchFamily="18" charset="0"/>
                              </a:rPr>
                              <m:t>=0</m:t>
                            </m:r>
                          </m:sub>
                          <m:sup>
                            <m:r>
                              <a:rPr lang="pt-BR" sz="1600" b="0" i="1" smtClean="0">
                                <a:latin typeface="Cambria Math" panose="02040503050406030204" pitchFamily="18" charset="0"/>
                              </a:rPr>
                              <m:t>𝐾</m:t>
                            </m:r>
                          </m:sup>
                          <m:e>
                            <m:sSub>
                              <m:sSubPr>
                                <m:ctrlPr>
                                  <a:rPr lang="pt-BR" sz="1600" i="1">
                                    <a:latin typeface="Cambria Math" panose="02040503050406030204" pitchFamily="18" charset="0"/>
                                  </a:rPr>
                                </m:ctrlPr>
                              </m:sSubPr>
                              <m:e>
                                <m:r>
                                  <a:rPr lang="pt-BR" sz="1600" i="1">
                                    <a:latin typeface="Cambria Math" panose="02040503050406030204" pitchFamily="18" charset="0"/>
                                  </a:rPr>
                                  <m:t>𝑤</m:t>
                                </m:r>
                              </m:e>
                              <m:sub>
                                <m:r>
                                  <a:rPr lang="pt-BR" sz="1600" i="1">
                                    <a:latin typeface="Cambria Math" panose="02040503050406030204" pitchFamily="18" charset="0"/>
                                  </a:rPr>
                                  <m:t>𝑖</m:t>
                                </m:r>
                                <m:r>
                                  <a:rPr lang="pt-BR" sz="1600" b="0" i="1" smtClean="0">
                                    <a:latin typeface="Cambria Math" panose="02040503050406030204" pitchFamily="18" charset="0"/>
                                  </a:rPr>
                                  <m:t>𝑗</m:t>
                                </m:r>
                              </m:sub>
                            </m:sSub>
                            <m:sSub>
                              <m:sSubPr>
                                <m:ctrlPr>
                                  <a:rPr lang="pt-BR" sz="1600" i="1">
                                    <a:latin typeface="Cambria Math" panose="02040503050406030204" pitchFamily="18" charset="0"/>
                                  </a:rPr>
                                </m:ctrlPr>
                              </m:sSubPr>
                              <m:e>
                                <m:r>
                                  <a:rPr lang="pt-BR" sz="1600" i="1">
                                    <a:latin typeface="Cambria Math" panose="02040503050406030204" pitchFamily="18" charset="0"/>
                                  </a:rPr>
                                  <m:t>𝑥</m:t>
                                </m:r>
                              </m:e>
                              <m:sub>
                                <m:r>
                                  <a:rPr lang="pt-BR" sz="1600" b="0" i="1" smtClean="0">
                                    <a:latin typeface="Cambria Math" panose="02040503050406030204" pitchFamily="18" charset="0"/>
                                  </a:rPr>
                                  <m:t>𝑖</m:t>
                                </m:r>
                              </m:sub>
                            </m:sSub>
                          </m:e>
                        </m:nary>
                      </m:oMath>
                    </m:oMathPara>
                  </a14:m>
                  <a:endParaRPr lang="pt-BR" sz="1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098856" y="2932014"/>
                  <a:ext cx="1736011" cy="784895"/>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048417" y="3152662"/>
                  <a:ext cx="5103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oMath>
                    </m:oMathPara>
                  </a14:m>
                  <a:endParaRPr lang="pt-BR" dirty="0"/>
                </a:p>
              </p:txBody>
            </p:sp>
          </mc:Choice>
          <mc:Fallback xmlns="">
            <p:sp>
              <p:nvSpPr>
                <p:cNvPr id="20" name="TextBox 19"/>
                <p:cNvSpPr txBox="1">
                  <a:spLocks noRot="1" noChangeAspect="1" noMove="1" noResize="1" noEditPoints="1" noAdjustHandles="1" noChangeArrowheads="1" noChangeShapeType="1" noTextEdit="1"/>
                </p:cNvSpPr>
                <p:nvPr/>
              </p:nvSpPr>
              <p:spPr>
                <a:xfrm>
                  <a:off x="6048417" y="3152662"/>
                  <a:ext cx="510351" cy="369332"/>
                </a:xfrm>
                <a:prstGeom prst="rect">
                  <a:avLst/>
                </a:prstGeom>
                <a:blipFill rotWithShape="0">
                  <a:blip r:embed="rId3"/>
                  <a:stretch>
                    <a:fillRect l="-3571" r="-94048"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339017" y="2870644"/>
                  <a:ext cx="1536701"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oMath>
                    </m:oMathPara>
                  </a14:m>
                  <a:endParaRPr lang="pt-BR" dirty="0"/>
                </a:p>
              </p:txBody>
            </p:sp>
          </mc:Choice>
          <mc:Fallback xmlns="">
            <p:sp>
              <p:nvSpPr>
                <p:cNvPr id="23" name="TextBox 22"/>
                <p:cNvSpPr txBox="1">
                  <a:spLocks noRot="1" noChangeAspect="1" noMove="1" noResize="1" noEditPoints="1" noAdjustHandles="1" noChangeArrowheads="1" noChangeShapeType="1" noTextEdit="1"/>
                </p:cNvSpPr>
                <p:nvPr/>
              </p:nvSpPr>
              <p:spPr>
                <a:xfrm>
                  <a:off x="7339017" y="2870644"/>
                  <a:ext cx="1536701" cy="391646"/>
                </a:xfrm>
                <a:prstGeom prst="rect">
                  <a:avLst/>
                </a:prstGeom>
                <a:blipFill rotWithShape="0">
                  <a:blip r:embed="rId4"/>
                  <a:stretch>
                    <a:fillRect b="-7813"/>
                  </a:stretch>
                </a:blipFill>
              </p:spPr>
              <p:txBody>
                <a:bodyPr/>
                <a:lstStyle/>
                <a:p>
                  <a:r>
                    <a:rPr lang="pt-BR">
                      <a:noFill/>
                    </a:rPr>
                    <a:t> </a:t>
                  </a:r>
                </a:p>
              </p:txBody>
            </p:sp>
          </mc:Fallback>
        </mc:AlternateContent>
        <p:sp>
          <p:nvSpPr>
            <p:cNvPr id="24" name="TextBox 23"/>
            <p:cNvSpPr txBox="1"/>
            <p:nvPr/>
          </p:nvSpPr>
          <p:spPr>
            <a:xfrm>
              <a:off x="4423044" y="4247731"/>
              <a:ext cx="1060450" cy="584775"/>
            </a:xfrm>
            <a:prstGeom prst="rect">
              <a:avLst/>
            </a:prstGeom>
            <a:noFill/>
          </p:spPr>
          <p:txBody>
            <a:bodyPr wrap="square" rtlCol="0">
              <a:spAutoFit/>
            </a:bodyPr>
            <a:lstStyle/>
            <a:p>
              <a:pPr algn="ctr"/>
              <a:r>
                <a:rPr lang="pt-BR" sz="1600" dirty="0"/>
                <a:t>Função de entrada</a:t>
              </a:r>
            </a:p>
          </p:txBody>
        </p:sp>
        <p:sp>
          <p:nvSpPr>
            <p:cNvPr id="25" name="TextBox 24"/>
            <p:cNvSpPr txBox="1"/>
            <p:nvPr/>
          </p:nvSpPr>
          <p:spPr>
            <a:xfrm>
              <a:off x="6048417" y="4247732"/>
              <a:ext cx="1060450" cy="584775"/>
            </a:xfrm>
            <a:prstGeom prst="rect">
              <a:avLst/>
            </a:prstGeom>
            <a:noFill/>
          </p:spPr>
          <p:txBody>
            <a:bodyPr wrap="square" rtlCol="0">
              <a:spAutoFit/>
            </a:bodyPr>
            <a:lstStyle/>
            <a:p>
              <a:pPr algn="ctr"/>
              <a:r>
                <a:rPr lang="pt-BR" sz="1600" dirty="0"/>
                <a:t>Função de ativação</a:t>
              </a:r>
            </a:p>
          </p:txBody>
        </p:sp>
        <p:sp>
          <p:nvSpPr>
            <p:cNvPr id="26" name="TextBox 25"/>
            <p:cNvSpPr txBox="1"/>
            <p:nvPr/>
          </p:nvSpPr>
          <p:spPr>
            <a:xfrm>
              <a:off x="7319179" y="4370843"/>
              <a:ext cx="1060450" cy="338554"/>
            </a:xfrm>
            <a:prstGeom prst="rect">
              <a:avLst/>
            </a:prstGeom>
            <a:noFill/>
          </p:spPr>
          <p:txBody>
            <a:bodyPr wrap="square" rtlCol="0">
              <a:spAutoFit/>
            </a:bodyPr>
            <a:lstStyle/>
            <a:p>
              <a:pPr algn="ctr"/>
              <a:r>
                <a:rPr lang="pt-BR" sz="1600" dirty="0"/>
                <a:t>Saída</a:t>
              </a:r>
            </a:p>
          </p:txBody>
        </p:sp>
        <p:cxnSp>
          <p:nvCxnSpPr>
            <p:cNvPr id="28" name="Straight Arrow Connector 27"/>
            <p:cNvCxnSpPr/>
            <p:nvPr/>
          </p:nvCxnSpPr>
          <p:spPr>
            <a:xfrm>
              <a:off x="3493143" y="2365598"/>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403146" y="2920139"/>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3292349" y="3397032"/>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436241" y="3596500"/>
              <a:ext cx="767389" cy="376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705926" y="4247733"/>
              <a:ext cx="1152196" cy="584775"/>
            </a:xfrm>
            <a:prstGeom prst="rect">
              <a:avLst/>
            </a:prstGeom>
            <a:noFill/>
          </p:spPr>
          <p:txBody>
            <a:bodyPr wrap="square" rtlCol="0">
              <a:spAutoFit/>
            </a:bodyPr>
            <a:lstStyle/>
            <a:p>
              <a:pPr algn="ctr"/>
              <a:r>
                <a:rPr lang="pt-BR" sz="1600" dirty="0"/>
                <a:t>Ligações de entrada</a:t>
              </a:r>
            </a:p>
          </p:txBody>
        </p:sp>
        <mc:AlternateContent xmlns:mc="http://schemas.openxmlformats.org/markup-compatibility/2006" xmlns:a14="http://schemas.microsoft.com/office/drawing/2010/main">
          <mc:Choice Requires="a14">
            <p:sp>
              <p:nvSpPr>
                <p:cNvPr id="36" name="Rectangle 35"/>
                <p:cNvSpPr/>
                <p:nvPr/>
              </p:nvSpPr>
              <p:spPr>
                <a:xfrm>
                  <a:off x="2925212" y="2041222"/>
                  <a:ext cx="8956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0" smtClean="0">
                            <a:latin typeface="Cambria Math" panose="02040503050406030204" pitchFamily="18" charset="0"/>
                          </a:rPr>
                          <m:t>1</m:t>
                        </m:r>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2925212" y="2041222"/>
                  <a:ext cx="895694"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3769721" y="2319790"/>
                  <a:ext cx="591444"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0</m:t>
                            </m:r>
                            <m:r>
                              <a:rPr lang="pt-BR" b="0" i="1" smtClean="0">
                                <a:latin typeface="Cambria Math" panose="02040503050406030204" pitchFamily="18" charset="0"/>
                              </a:rPr>
                              <m:t>𝑗</m:t>
                            </m:r>
                          </m:sub>
                        </m:sSub>
                      </m:oMath>
                    </m:oMathPara>
                  </a14:m>
                  <a:endParaRPr lang="pt-BR" dirty="0"/>
                </a:p>
              </p:txBody>
            </p:sp>
          </mc:Choice>
          <mc:Fallback xmlns="">
            <p:sp>
              <p:nvSpPr>
                <p:cNvPr id="37" name="Rectangle 36"/>
                <p:cNvSpPr>
                  <a:spLocks noRot="1" noChangeAspect="1" noMove="1" noResize="1" noEditPoints="1" noAdjustHandles="1" noChangeArrowheads="1" noChangeShapeType="1" noTextEdit="1"/>
                </p:cNvSpPr>
                <p:nvPr/>
              </p:nvSpPr>
              <p:spPr>
                <a:xfrm>
                  <a:off x="3769721" y="2319790"/>
                  <a:ext cx="591444" cy="391646"/>
                </a:xfrm>
                <a:prstGeom prst="rect">
                  <a:avLst/>
                </a:prstGeom>
                <a:blipFill rotWithShape="0">
                  <a:blip r:embed="rId6"/>
                  <a:stretch>
                    <a:fillRect b="-781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921930" y="3274425"/>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38" name="Rectangle 37"/>
                <p:cNvSpPr>
                  <a:spLocks noRot="1" noChangeAspect="1" noMove="1" noResize="1" noEditPoints="1" noAdjustHandles="1" noChangeArrowheads="1" noChangeShapeType="1" noTextEdit="1"/>
                </p:cNvSpPr>
                <p:nvPr/>
              </p:nvSpPr>
              <p:spPr>
                <a:xfrm>
                  <a:off x="2921930" y="3274425"/>
                  <a:ext cx="433387"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3313920" y="3093922"/>
                  <a:ext cx="55297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39" name="Rectangle 38"/>
                <p:cNvSpPr>
                  <a:spLocks noRot="1" noChangeAspect="1" noMove="1" noResize="1" noEditPoints="1" noAdjustHandles="1" noChangeArrowheads="1" noChangeShapeType="1" noTextEdit="1"/>
                </p:cNvSpPr>
                <p:nvPr/>
              </p:nvSpPr>
              <p:spPr>
                <a:xfrm>
                  <a:off x="3313920" y="3093922"/>
                  <a:ext cx="552972" cy="391646"/>
                </a:xfrm>
                <a:prstGeom prst="rect">
                  <a:avLst/>
                </a:prstGeom>
                <a:blipFill rotWithShape="0">
                  <a:blip r:embed="rId8"/>
                  <a:stretch>
                    <a:fillRect b="-7813"/>
                  </a:stretch>
                </a:blipFill>
              </p:spPr>
              <p:txBody>
                <a:bodyPr/>
                <a:lstStyle/>
                <a:p>
                  <a:r>
                    <a:rPr lang="pt-BR">
                      <a:noFill/>
                    </a:rPr>
                    <a:t> </a:t>
                  </a:r>
                </a:p>
              </p:txBody>
            </p:sp>
          </mc:Fallback>
        </mc:AlternateContent>
        <p:sp>
          <p:nvSpPr>
            <p:cNvPr id="40" name="TextBox 39"/>
            <p:cNvSpPr txBox="1"/>
            <p:nvPr/>
          </p:nvSpPr>
          <p:spPr>
            <a:xfrm>
              <a:off x="4065443" y="2116570"/>
              <a:ext cx="1549550" cy="338554"/>
            </a:xfrm>
            <a:prstGeom prst="rect">
              <a:avLst/>
            </a:prstGeom>
            <a:noFill/>
          </p:spPr>
          <p:txBody>
            <a:bodyPr wrap="square" rtlCol="0">
              <a:spAutoFit/>
            </a:bodyPr>
            <a:lstStyle/>
            <a:p>
              <a:pPr algn="ctr"/>
              <a:r>
                <a:rPr lang="pt-BR" sz="1600" dirty="0"/>
                <a:t>Peso do bias</a:t>
              </a:r>
            </a:p>
          </p:txBody>
        </p:sp>
        <p:cxnSp>
          <p:nvCxnSpPr>
            <p:cNvPr id="48" name="Straight Arrow Connector 47"/>
            <p:cNvCxnSpPr/>
            <p:nvPr/>
          </p:nvCxnSpPr>
          <p:spPr>
            <a:xfrm>
              <a:off x="7435067" y="3324462"/>
              <a:ext cx="8286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p:cNvSpPr/>
                <p:nvPr/>
              </p:nvSpPr>
              <p:spPr>
                <a:xfrm>
                  <a:off x="3048092" y="3761079"/>
                  <a:ext cx="4951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0" name="Rectangle 29"/>
                <p:cNvSpPr>
                  <a:spLocks noRot="1" noChangeAspect="1" noMove="1" noResize="1" noEditPoints="1" noAdjustHandles="1" noChangeArrowheads="1" noChangeShapeType="1" noTextEdit="1"/>
                </p:cNvSpPr>
                <p:nvPr/>
              </p:nvSpPr>
              <p:spPr>
                <a:xfrm>
                  <a:off x="3048092" y="3761079"/>
                  <a:ext cx="495199" cy="369332"/>
                </a:xfrm>
                <a:prstGeom prst="rect">
                  <a:avLst/>
                </a:prstGeom>
                <a:blipFill rotWithShape="0">
                  <a:blip r:embed="rId9"/>
                  <a:stretch>
                    <a:fillRect/>
                  </a:stretch>
                </a:blipFill>
              </p:spPr>
              <p:txBody>
                <a:bodyPr/>
                <a:lstStyle/>
                <a:p>
                  <a:r>
                    <a:rPr lang="pt-BR">
                      <a:noFill/>
                    </a:rPr>
                    <a:t> </a:t>
                  </a:r>
                </a:p>
              </p:txBody>
            </p:sp>
          </mc:Fallback>
        </mc:AlternateContent>
        <p:cxnSp>
          <p:nvCxnSpPr>
            <p:cNvPr id="7" name="Straight Arrow Connector 6"/>
            <p:cNvCxnSpPr/>
            <p:nvPr/>
          </p:nvCxnSpPr>
          <p:spPr>
            <a:xfrm flipV="1">
              <a:off x="4065443" y="2285848"/>
              <a:ext cx="221450" cy="145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08286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p:cNvCxnSpPr/>
          <p:nvPr/>
        </p:nvCxnSpPr>
        <p:spPr>
          <a:xfrm flipV="1">
            <a:off x="3099661" y="3110424"/>
            <a:ext cx="0" cy="2376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363061" y="4773478"/>
            <a:ext cx="284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Multiply 15"/>
          <p:cNvSpPr/>
          <p:nvPr/>
        </p:nvSpPr>
        <p:spPr>
          <a:xfrm>
            <a:off x="3178974" y="4870001"/>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Multiply 16"/>
          <p:cNvSpPr/>
          <p:nvPr/>
        </p:nvSpPr>
        <p:spPr>
          <a:xfrm>
            <a:off x="3331374" y="5022401"/>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Multiply 17"/>
          <p:cNvSpPr/>
          <p:nvPr/>
        </p:nvSpPr>
        <p:spPr>
          <a:xfrm>
            <a:off x="3483774" y="5174801"/>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Multiply 18"/>
          <p:cNvSpPr/>
          <p:nvPr/>
        </p:nvSpPr>
        <p:spPr>
          <a:xfrm>
            <a:off x="2616179" y="4297992"/>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Multiply 19"/>
          <p:cNvSpPr/>
          <p:nvPr/>
        </p:nvSpPr>
        <p:spPr>
          <a:xfrm>
            <a:off x="2715549" y="4038507"/>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Multiply 20"/>
          <p:cNvSpPr/>
          <p:nvPr/>
        </p:nvSpPr>
        <p:spPr>
          <a:xfrm>
            <a:off x="3182748" y="4254507"/>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Multiply 21"/>
          <p:cNvSpPr/>
          <p:nvPr/>
        </p:nvSpPr>
        <p:spPr>
          <a:xfrm>
            <a:off x="3375774" y="4470507"/>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p:nvSpPr>
        <p:spPr>
          <a:xfrm>
            <a:off x="3591774" y="380399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3774414" y="354149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Oval 24"/>
          <p:cNvSpPr/>
          <p:nvPr/>
        </p:nvSpPr>
        <p:spPr>
          <a:xfrm>
            <a:off x="3918414" y="3753323"/>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Oval 25"/>
          <p:cNvSpPr/>
          <p:nvPr/>
        </p:nvSpPr>
        <p:spPr>
          <a:xfrm>
            <a:off x="4138844" y="4075225"/>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Oval 26"/>
          <p:cNvSpPr/>
          <p:nvPr/>
        </p:nvSpPr>
        <p:spPr>
          <a:xfrm>
            <a:off x="4074352" y="3502875"/>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Oval 27"/>
          <p:cNvSpPr/>
          <p:nvPr/>
        </p:nvSpPr>
        <p:spPr>
          <a:xfrm>
            <a:off x="4291773" y="3793767"/>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28"/>
          <p:cNvSpPr/>
          <p:nvPr/>
        </p:nvSpPr>
        <p:spPr>
          <a:xfrm>
            <a:off x="4422311" y="3606282"/>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4450957" y="403259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2" name="Straight Connector 31"/>
          <p:cNvCxnSpPr/>
          <p:nvPr/>
        </p:nvCxnSpPr>
        <p:spPr>
          <a:xfrm>
            <a:off x="2715549" y="3502875"/>
            <a:ext cx="2021551" cy="17355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3124379" y="2932882"/>
                <a:ext cx="3998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3" name="TextBox 32"/>
              <p:cNvSpPr txBox="1">
                <a:spLocks noRot="1" noChangeAspect="1" noMove="1" noResize="1" noEditPoints="1" noAdjustHandles="1" noChangeArrowheads="1" noChangeShapeType="1" noTextEdit="1"/>
              </p:cNvSpPr>
              <p:nvPr/>
            </p:nvSpPr>
            <p:spPr>
              <a:xfrm>
                <a:off x="3124379" y="2932882"/>
                <a:ext cx="399825" cy="369332"/>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905212" y="4370638"/>
                <a:ext cx="3998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4" name="TextBox 33"/>
              <p:cNvSpPr txBox="1">
                <a:spLocks noRot="1" noChangeAspect="1" noMove="1" noResize="1" noEditPoints="1" noAdjustHandles="1" noChangeArrowheads="1" noChangeShapeType="1" noTextEdit="1"/>
              </p:cNvSpPr>
              <p:nvPr/>
            </p:nvSpPr>
            <p:spPr>
              <a:xfrm>
                <a:off x="4905212" y="4370638"/>
                <a:ext cx="399825" cy="369332"/>
              </a:xfrm>
              <a:prstGeom prst="rect">
                <a:avLst/>
              </a:prstGeom>
              <a:blipFill rotWithShape="0">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4183444" y="5174801"/>
                <a:ext cx="2297039"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r>
                            <a:rPr lang="pt-BR" i="1">
                              <a:latin typeface="Cambria Math" panose="02040503050406030204" pitchFamily="18" charset="0"/>
                            </a:rPr>
                            <m:t>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2</m:t>
                          </m:r>
                          <m:r>
                            <a:rPr lang="pt-BR" i="1">
                              <a:latin typeface="Cambria Math" panose="02040503050406030204" pitchFamily="18" charset="0"/>
                            </a:rPr>
                            <m:t>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0</m:t>
                          </m:r>
                          <m:r>
                            <a:rPr lang="pt-BR" i="1">
                              <a:latin typeface="Cambria Math" panose="02040503050406030204" pitchFamily="18" charset="0"/>
                            </a:rPr>
                            <m:t>𝑗</m:t>
                          </m:r>
                        </m:sub>
                      </m:sSub>
                    </m:oMath>
                  </m:oMathPara>
                </a14:m>
                <a:endParaRPr lang="pt-BR" dirty="0"/>
              </a:p>
            </p:txBody>
          </p:sp>
        </mc:Choice>
        <mc:Fallback xmlns="">
          <p:sp>
            <p:nvSpPr>
              <p:cNvPr id="35" name="Rectangle 34"/>
              <p:cNvSpPr>
                <a:spLocks noRot="1" noChangeAspect="1" noMove="1" noResize="1" noEditPoints="1" noAdjustHandles="1" noChangeArrowheads="1" noChangeShapeType="1" noTextEdit="1"/>
              </p:cNvSpPr>
              <p:nvPr/>
            </p:nvSpPr>
            <p:spPr>
              <a:xfrm>
                <a:off x="4183444" y="5174801"/>
                <a:ext cx="2297039" cy="391646"/>
              </a:xfrm>
              <a:prstGeom prst="rect">
                <a:avLst/>
              </a:prstGeom>
              <a:blipFill rotWithShape="0">
                <a:blip r:embed="rId4"/>
                <a:stretch>
                  <a:fillRect b="-7813"/>
                </a:stretch>
              </a:blipFill>
            </p:spPr>
            <p:txBody>
              <a:bodyPr/>
              <a:lstStyle/>
              <a:p>
                <a:r>
                  <a:rPr lang="pt-BR">
                    <a:noFill/>
                  </a:rPr>
                  <a:t> </a:t>
                </a:r>
              </a:p>
            </p:txBody>
          </p:sp>
        </mc:Fallback>
      </mc:AlternateContent>
    </p:spTree>
    <p:extLst>
      <p:ext uri="{BB962C8B-B14F-4D97-AF65-F5344CB8AC3E}">
        <p14:creationId xmlns:p14="http://schemas.microsoft.com/office/powerpoint/2010/main" val="28838585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p:cNvGrpSpPr/>
          <p:nvPr/>
        </p:nvGrpSpPr>
        <p:grpSpPr>
          <a:xfrm>
            <a:off x="1259611" y="309457"/>
            <a:ext cx="7545379" cy="6181401"/>
            <a:chOff x="1259611" y="309457"/>
            <a:chExt cx="7545379" cy="6181401"/>
          </a:xfrm>
        </p:grpSpPr>
        <p:sp>
          <p:nvSpPr>
            <p:cNvPr id="4" name="Rectangle 3"/>
            <p:cNvSpPr/>
            <p:nvPr/>
          </p:nvSpPr>
          <p:spPr>
            <a:xfrm>
              <a:off x="1943692" y="56106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1943692" y="140870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ctangle 5"/>
            <p:cNvSpPr/>
            <p:nvPr/>
          </p:nvSpPr>
          <p:spPr>
            <a:xfrm>
              <a:off x="1943692" y="36090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angle 6"/>
            <p:cNvSpPr/>
            <p:nvPr/>
          </p:nvSpPr>
          <p:spPr>
            <a:xfrm>
              <a:off x="1943692" y="22503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326099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Nó i</a:t>
              </a:r>
            </a:p>
          </p:txBody>
        </p:sp>
        <p:sp>
          <p:nvSpPr>
            <p:cNvPr id="9" name="Oval 8"/>
            <p:cNvSpPr/>
            <p:nvPr/>
          </p:nvSpPr>
          <p:spPr>
            <a:xfrm>
              <a:off x="326099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26099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326099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533744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Nó j</a:t>
              </a:r>
            </a:p>
          </p:txBody>
        </p:sp>
        <p:sp>
          <p:nvSpPr>
            <p:cNvPr id="13" name="Oval 12"/>
            <p:cNvSpPr/>
            <p:nvPr/>
          </p:nvSpPr>
          <p:spPr>
            <a:xfrm>
              <a:off x="533744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533744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p:cNvSpPr/>
            <p:nvPr/>
          </p:nvSpPr>
          <p:spPr>
            <a:xfrm>
              <a:off x="533744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7413898" y="100703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7413898" y="185285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p:cNvSpPr/>
            <p:nvPr/>
          </p:nvSpPr>
          <p:spPr>
            <a:xfrm>
              <a:off x="7413898" y="269867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 name="Straight Arrow Connector 22"/>
            <p:cNvCxnSpPr>
              <a:stCxn id="4" idx="3"/>
              <a:endCxn id="8" idx="2"/>
            </p:cNvCxnSpPr>
            <p:nvPr/>
          </p:nvCxnSpPr>
          <p:spPr>
            <a:xfrm>
              <a:off x="2087692" y="633067"/>
              <a:ext cx="1173306" cy="1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3"/>
              <a:endCxn id="9" idx="2"/>
            </p:cNvCxnSpPr>
            <p:nvPr/>
          </p:nvCxnSpPr>
          <p:spPr>
            <a:xfrm>
              <a:off x="2087692" y="633067"/>
              <a:ext cx="1173306" cy="847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3"/>
              <a:endCxn id="10" idx="2"/>
            </p:cNvCxnSpPr>
            <p:nvPr/>
          </p:nvCxnSpPr>
          <p:spPr>
            <a:xfrm>
              <a:off x="2087692" y="633067"/>
              <a:ext cx="1173306" cy="1693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11" idx="2"/>
            </p:cNvCxnSpPr>
            <p:nvPr/>
          </p:nvCxnSpPr>
          <p:spPr>
            <a:xfrm>
              <a:off x="2087692" y="633067"/>
              <a:ext cx="1173306" cy="3053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5" idx="3"/>
              <a:endCxn id="9" idx="2"/>
            </p:cNvCxnSpPr>
            <p:nvPr/>
          </p:nvCxnSpPr>
          <p:spPr>
            <a:xfrm>
              <a:off x="2087692" y="1480702"/>
              <a:ext cx="11733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5" idx="3"/>
              <a:endCxn id="10" idx="2"/>
            </p:cNvCxnSpPr>
            <p:nvPr/>
          </p:nvCxnSpPr>
          <p:spPr>
            <a:xfrm>
              <a:off x="2087692" y="148070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5" idx="3"/>
              <a:endCxn id="11" idx="2"/>
            </p:cNvCxnSpPr>
            <p:nvPr/>
          </p:nvCxnSpPr>
          <p:spPr>
            <a:xfrm>
              <a:off x="2087692" y="1480702"/>
              <a:ext cx="1173306"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5" idx="3"/>
              <a:endCxn id="8" idx="2"/>
            </p:cNvCxnSpPr>
            <p:nvPr/>
          </p:nvCxnSpPr>
          <p:spPr>
            <a:xfrm flipV="1">
              <a:off x="2087692" y="63488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3"/>
              <a:endCxn id="8" idx="2"/>
            </p:cNvCxnSpPr>
            <p:nvPr/>
          </p:nvCxnSpPr>
          <p:spPr>
            <a:xfrm flipV="1">
              <a:off x="2087692" y="634882"/>
              <a:ext cx="1173306" cy="16874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3"/>
              <a:endCxn id="9" idx="2"/>
            </p:cNvCxnSpPr>
            <p:nvPr/>
          </p:nvCxnSpPr>
          <p:spPr>
            <a:xfrm flipV="1">
              <a:off x="2087692" y="1480702"/>
              <a:ext cx="1173306" cy="841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7" idx="3"/>
              <a:endCxn id="10" idx="2"/>
            </p:cNvCxnSpPr>
            <p:nvPr/>
          </p:nvCxnSpPr>
          <p:spPr>
            <a:xfrm>
              <a:off x="2087692" y="2322322"/>
              <a:ext cx="1173306" cy="4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 idx="3"/>
              <a:endCxn id="11" idx="2"/>
            </p:cNvCxnSpPr>
            <p:nvPr/>
          </p:nvCxnSpPr>
          <p:spPr>
            <a:xfrm>
              <a:off x="2087692" y="2322322"/>
              <a:ext cx="1173306" cy="1364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 idx="3"/>
              <a:endCxn id="8" idx="2"/>
            </p:cNvCxnSpPr>
            <p:nvPr/>
          </p:nvCxnSpPr>
          <p:spPr>
            <a:xfrm flipV="1">
              <a:off x="2087692" y="634882"/>
              <a:ext cx="1173306" cy="30461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6" idx="3"/>
              <a:endCxn id="9" idx="2"/>
            </p:cNvCxnSpPr>
            <p:nvPr/>
          </p:nvCxnSpPr>
          <p:spPr>
            <a:xfrm flipV="1">
              <a:off x="2087692" y="1480702"/>
              <a:ext cx="1173306" cy="2200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6" idx="3"/>
              <a:endCxn id="10" idx="2"/>
            </p:cNvCxnSpPr>
            <p:nvPr/>
          </p:nvCxnSpPr>
          <p:spPr>
            <a:xfrm flipV="1">
              <a:off x="2087692" y="2326522"/>
              <a:ext cx="1173306" cy="1354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6" idx="3"/>
              <a:endCxn id="11" idx="2"/>
            </p:cNvCxnSpPr>
            <p:nvPr/>
          </p:nvCxnSpPr>
          <p:spPr>
            <a:xfrm>
              <a:off x="2087692" y="3681022"/>
              <a:ext cx="1173306" cy="5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893100" y="2504277"/>
              <a:ext cx="293934" cy="923330"/>
            </a:xfrm>
            <a:prstGeom prst="rect">
              <a:avLst/>
            </a:prstGeom>
            <a:noFill/>
          </p:spPr>
          <p:txBody>
            <a:bodyPr wrap="square" rtlCol="0">
              <a:spAutoFit/>
            </a:bodyPr>
            <a:lstStyle/>
            <a:p>
              <a:r>
                <a:rPr lang="pt-BR" dirty="0"/>
                <a:t>...</a:t>
              </a:r>
            </a:p>
          </p:txBody>
        </p:sp>
        <p:cxnSp>
          <p:nvCxnSpPr>
            <p:cNvPr id="60" name="Straight Arrow Connector 59"/>
            <p:cNvCxnSpPr>
              <a:stCxn id="8" idx="6"/>
              <a:endCxn id="13" idx="2"/>
            </p:cNvCxnSpPr>
            <p:nvPr/>
          </p:nvCxnSpPr>
          <p:spPr>
            <a:xfrm>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8" idx="6"/>
              <a:endCxn id="14" idx="2"/>
            </p:cNvCxnSpPr>
            <p:nvPr/>
          </p:nvCxnSpPr>
          <p:spPr>
            <a:xfrm>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8" idx="6"/>
              <a:endCxn id="15" idx="2"/>
            </p:cNvCxnSpPr>
            <p:nvPr/>
          </p:nvCxnSpPr>
          <p:spPr>
            <a:xfrm>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9" idx="6"/>
              <a:endCxn id="12" idx="2"/>
            </p:cNvCxnSpPr>
            <p:nvPr/>
          </p:nvCxnSpPr>
          <p:spPr>
            <a:xfrm flipV="1">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8" idx="6"/>
              <a:endCxn id="12" idx="2"/>
            </p:cNvCxnSpPr>
            <p:nvPr/>
          </p:nvCxnSpPr>
          <p:spPr>
            <a:xfrm>
              <a:off x="3800998" y="63488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9" idx="6"/>
              <a:endCxn id="13" idx="2"/>
            </p:cNvCxnSpPr>
            <p:nvPr/>
          </p:nvCxnSpPr>
          <p:spPr>
            <a:xfrm>
              <a:off x="3800998" y="148070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9" idx="6"/>
              <a:endCxn id="14" idx="2"/>
            </p:cNvCxnSpPr>
            <p:nvPr/>
          </p:nvCxnSpPr>
          <p:spPr>
            <a:xfrm>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0" idx="6"/>
              <a:endCxn id="14" idx="2"/>
            </p:cNvCxnSpPr>
            <p:nvPr/>
          </p:nvCxnSpPr>
          <p:spPr>
            <a:xfrm>
              <a:off x="3800998" y="232652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0" idx="6"/>
              <a:endCxn id="12" idx="2"/>
            </p:cNvCxnSpPr>
            <p:nvPr/>
          </p:nvCxnSpPr>
          <p:spPr>
            <a:xfrm flipV="1">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9" idx="6"/>
              <a:endCxn id="15" idx="2"/>
            </p:cNvCxnSpPr>
            <p:nvPr/>
          </p:nvCxnSpPr>
          <p:spPr>
            <a:xfrm>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0" idx="6"/>
              <a:endCxn id="13" idx="2"/>
            </p:cNvCxnSpPr>
            <p:nvPr/>
          </p:nvCxnSpPr>
          <p:spPr>
            <a:xfrm flipV="1">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0" idx="6"/>
              <a:endCxn id="15" idx="2"/>
            </p:cNvCxnSpPr>
            <p:nvPr/>
          </p:nvCxnSpPr>
          <p:spPr>
            <a:xfrm>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1" idx="6"/>
              <a:endCxn id="12" idx="2"/>
            </p:cNvCxnSpPr>
            <p:nvPr/>
          </p:nvCxnSpPr>
          <p:spPr>
            <a:xfrm flipV="1">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1" idx="6"/>
              <a:endCxn id="13" idx="2"/>
            </p:cNvCxnSpPr>
            <p:nvPr/>
          </p:nvCxnSpPr>
          <p:spPr>
            <a:xfrm flipV="1">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11" idx="6"/>
              <a:endCxn id="14" idx="2"/>
            </p:cNvCxnSpPr>
            <p:nvPr/>
          </p:nvCxnSpPr>
          <p:spPr>
            <a:xfrm flipV="1">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11" idx="6"/>
              <a:endCxn id="15" idx="2"/>
            </p:cNvCxnSpPr>
            <p:nvPr/>
          </p:nvCxnSpPr>
          <p:spPr>
            <a:xfrm>
              <a:off x="3800998" y="368669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endCxn id="16" idx="2"/>
            </p:cNvCxnSpPr>
            <p:nvPr/>
          </p:nvCxnSpPr>
          <p:spPr>
            <a:xfrm>
              <a:off x="5877448" y="633067"/>
              <a:ext cx="1536450" cy="6439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13" idx="6"/>
              <a:endCxn id="16" idx="2"/>
            </p:cNvCxnSpPr>
            <p:nvPr/>
          </p:nvCxnSpPr>
          <p:spPr>
            <a:xfrm flipV="1">
              <a:off x="5877448" y="127703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14" idx="6"/>
              <a:endCxn id="17" idx="2"/>
            </p:cNvCxnSpPr>
            <p:nvPr/>
          </p:nvCxnSpPr>
          <p:spPr>
            <a:xfrm flipV="1">
              <a:off x="5877448" y="212285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14" idx="6"/>
              <a:endCxn id="16" idx="2"/>
            </p:cNvCxnSpPr>
            <p:nvPr/>
          </p:nvCxnSpPr>
          <p:spPr>
            <a:xfrm flipV="1">
              <a:off x="5877448" y="1277032"/>
              <a:ext cx="1536450" cy="1049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15" idx="6"/>
              <a:endCxn id="18" idx="2"/>
            </p:cNvCxnSpPr>
            <p:nvPr/>
          </p:nvCxnSpPr>
          <p:spPr>
            <a:xfrm flipV="1">
              <a:off x="5877448" y="2968672"/>
              <a:ext cx="1536450" cy="718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15" idx="6"/>
              <a:endCxn id="17" idx="2"/>
            </p:cNvCxnSpPr>
            <p:nvPr/>
          </p:nvCxnSpPr>
          <p:spPr>
            <a:xfrm flipV="1">
              <a:off x="5877448" y="2122852"/>
              <a:ext cx="1536450" cy="1563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5" idx="6"/>
              <a:endCxn id="16" idx="2"/>
            </p:cNvCxnSpPr>
            <p:nvPr/>
          </p:nvCxnSpPr>
          <p:spPr>
            <a:xfrm flipV="1">
              <a:off x="5877448" y="1277032"/>
              <a:ext cx="1536450" cy="24096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13" idx="6"/>
              <a:endCxn id="17" idx="2"/>
            </p:cNvCxnSpPr>
            <p:nvPr/>
          </p:nvCxnSpPr>
          <p:spPr>
            <a:xfrm>
              <a:off x="5877448" y="148070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4" idx="6"/>
              <a:endCxn id="18" idx="2"/>
            </p:cNvCxnSpPr>
            <p:nvPr/>
          </p:nvCxnSpPr>
          <p:spPr>
            <a:xfrm>
              <a:off x="5877448" y="232652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2" idx="6"/>
              <a:endCxn id="18" idx="2"/>
            </p:cNvCxnSpPr>
            <p:nvPr/>
          </p:nvCxnSpPr>
          <p:spPr>
            <a:xfrm>
              <a:off x="5877448" y="634882"/>
              <a:ext cx="1536450" cy="2333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2" idx="6"/>
              <a:endCxn id="17" idx="2"/>
            </p:cNvCxnSpPr>
            <p:nvPr/>
          </p:nvCxnSpPr>
          <p:spPr>
            <a:xfrm>
              <a:off x="5877448" y="63488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13" idx="6"/>
              <a:endCxn id="18" idx="2"/>
            </p:cNvCxnSpPr>
            <p:nvPr/>
          </p:nvCxnSpPr>
          <p:spPr>
            <a:xfrm>
              <a:off x="5877448" y="148070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16" idx="6"/>
            </p:cNvCxnSpPr>
            <p:nvPr/>
          </p:nvCxnSpPr>
          <p:spPr>
            <a:xfrm>
              <a:off x="7953898" y="127703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7953898" y="212285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7950530" y="297524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1544205" y="44840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1544205" y="448401"/>
                  <a:ext cx="314325" cy="369332"/>
                </a:xfrm>
                <a:prstGeom prst="rect">
                  <a:avLst/>
                </a:prstGeom>
                <a:blipFill rotWithShape="0">
                  <a:blip r:embed="rId2"/>
                  <a:stretch>
                    <a:fillRect r="-153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1544205" y="129393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1544205" y="1293936"/>
                  <a:ext cx="314325" cy="369332"/>
                </a:xfrm>
                <a:prstGeom prst="rect">
                  <a:avLst/>
                </a:prstGeom>
                <a:blipFill rotWithShape="0">
                  <a:blip r:embed="rId3"/>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3" name="TextBox 122"/>
                <p:cNvSpPr txBox="1"/>
                <p:nvPr/>
              </p:nvSpPr>
              <p:spPr>
                <a:xfrm>
                  <a:off x="1544205" y="2134945"/>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3</m:t>
                            </m:r>
                          </m:sub>
                        </m:sSub>
                      </m:oMath>
                    </m:oMathPara>
                  </a14:m>
                  <a:endParaRPr lang="pt-BR" dirty="0"/>
                </a:p>
              </p:txBody>
            </p:sp>
          </mc:Choice>
          <mc:Fallback xmlns="">
            <p:sp>
              <p:nvSpPr>
                <p:cNvPr id="123" name="TextBox 122"/>
                <p:cNvSpPr txBox="1">
                  <a:spLocks noRot="1" noChangeAspect="1" noMove="1" noResize="1" noEditPoints="1" noAdjustHandles="1" noChangeArrowheads="1" noChangeShapeType="1" noTextEdit="1"/>
                </p:cNvSpPr>
                <p:nvPr/>
              </p:nvSpPr>
              <p:spPr>
                <a:xfrm>
                  <a:off x="1544205" y="2134945"/>
                  <a:ext cx="314325" cy="369332"/>
                </a:xfrm>
                <a:prstGeom prst="rect">
                  <a:avLst/>
                </a:prstGeom>
                <a:blipFill rotWithShape="0">
                  <a:blip r:embed="rId4"/>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1544205" y="349635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124" name="TextBox 123"/>
                <p:cNvSpPr txBox="1">
                  <a:spLocks noRot="1" noChangeAspect="1" noMove="1" noResize="1" noEditPoints="1" noAdjustHandles="1" noChangeArrowheads="1" noChangeShapeType="1" noTextEdit="1"/>
                </p:cNvSpPr>
                <p:nvPr/>
              </p:nvSpPr>
              <p:spPr>
                <a:xfrm>
                  <a:off x="1544205" y="3496356"/>
                  <a:ext cx="314325" cy="369332"/>
                </a:xfrm>
                <a:prstGeom prst="rect">
                  <a:avLst/>
                </a:prstGeom>
                <a:blipFill rotWithShape="0">
                  <a:blip r:embed="rId5"/>
                  <a:stretch>
                    <a:fillRect r="-25000"/>
                  </a:stretch>
                </a:blipFill>
              </p:spPr>
              <p:txBody>
                <a:bodyPr/>
                <a:lstStyle/>
                <a:p>
                  <a:r>
                    <a:rPr lang="pt-BR">
                      <a:noFill/>
                    </a:rPr>
                    <a:t> </a:t>
                  </a:r>
                </a:p>
              </p:txBody>
            </p:sp>
          </mc:Fallback>
        </mc:AlternateContent>
        <p:sp>
          <p:nvSpPr>
            <p:cNvPr id="125" name="TextBox 124"/>
            <p:cNvSpPr txBox="1"/>
            <p:nvPr/>
          </p:nvSpPr>
          <p:spPr>
            <a:xfrm>
              <a:off x="3425625" y="2516942"/>
              <a:ext cx="293934" cy="923330"/>
            </a:xfrm>
            <a:prstGeom prst="rect">
              <a:avLst/>
            </a:prstGeom>
            <a:noFill/>
          </p:spPr>
          <p:txBody>
            <a:bodyPr wrap="square" rtlCol="0">
              <a:spAutoFit/>
            </a:bodyPr>
            <a:lstStyle/>
            <a:p>
              <a:r>
                <a:rPr lang="pt-BR" dirty="0"/>
                <a:t>...</a:t>
              </a:r>
            </a:p>
          </p:txBody>
        </p:sp>
        <p:sp>
          <p:nvSpPr>
            <p:cNvPr id="126" name="TextBox 125"/>
            <p:cNvSpPr txBox="1"/>
            <p:nvPr/>
          </p:nvSpPr>
          <p:spPr>
            <a:xfrm>
              <a:off x="5496573" y="2504277"/>
              <a:ext cx="293934" cy="923330"/>
            </a:xfrm>
            <a:prstGeom prst="rect">
              <a:avLst/>
            </a:prstGeom>
            <a:noFill/>
          </p:spPr>
          <p:txBody>
            <a:bodyPr wrap="square" rtlCol="0">
              <a:spAutoFit/>
            </a:bodyPr>
            <a:lstStyle/>
            <a:p>
              <a:r>
                <a:rPr lang="pt-BR" dirty="0"/>
                <a:t>...</a:t>
              </a:r>
            </a:p>
          </p:txBody>
        </p:sp>
        <mc:AlternateContent xmlns:mc="http://schemas.openxmlformats.org/markup-compatibility/2006" xmlns:a14="http://schemas.microsoft.com/office/drawing/2010/main">
          <mc:Choice Requires="a14">
            <p:sp>
              <p:nvSpPr>
                <p:cNvPr id="127" name="TextBox 126"/>
                <p:cNvSpPr txBox="1"/>
                <p:nvPr/>
              </p:nvSpPr>
              <p:spPr>
                <a:xfrm>
                  <a:off x="8490665" y="1056884"/>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8490665" y="1056884"/>
                  <a:ext cx="314325" cy="369332"/>
                </a:xfrm>
                <a:prstGeom prst="rect">
                  <a:avLst/>
                </a:prstGeom>
                <a:blipFill rotWithShape="0">
                  <a:blip r:embed="rId6"/>
                  <a:stretch>
                    <a:fillRect r="-1568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8490664" y="189832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128" name="TextBox 127"/>
                <p:cNvSpPr txBox="1">
                  <a:spLocks noRot="1" noChangeAspect="1" noMove="1" noResize="1" noEditPoints="1" noAdjustHandles="1" noChangeArrowheads="1" noChangeShapeType="1" noTextEdit="1"/>
                </p:cNvSpPr>
                <p:nvPr/>
              </p:nvSpPr>
              <p:spPr>
                <a:xfrm>
                  <a:off x="8490664" y="1898326"/>
                  <a:ext cx="314325" cy="369332"/>
                </a:xfrm>
                <a:prstGeom prst="rect">
                  <a:avLst/>
                </a:prstGeom>
                <a:blipFill rotWithShape="0">
                  <a:blip r:embed="rId7"/>
                  <a:stretch>
                    <a:fillRect r="-17647"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8490664" y="2752880"/>
                  <a:ext cx="314325" cy="388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𝑄</m:t>
                            </m:r>
                          </m:sub>
                        </m:sSub>
                      </m:oMath>
                    </m:oMathPara>
                  </a14:m>
                  <a:endParaRPr lang="pt-BR" dirty="0"/>
                </a:p>
              </p:txBody>
            </p:sp>
          </mc:Choice>
          <mc:Fallback xmlns="">
            <p:sp>
              <p:nvSpPr>
                <p:cNvPr id="129" name="TextBox 128"/>
                <p:cNvSpPr txBox="1">
                  <a:spLocks noRot="1" noChangeAspect="1" noMove="1" noResize="1" noEditPoints="1" noAdjustHandles="1" noChangeArrowheads="1" noChangeShapeType="1" noTextEdit="1"/>
                </p:cNvSpPr>
                <p:nvPr/>
              </p:nvSpPr>
              <p:spPr>
                <a:xfrm>
                  <a:off x="8490664" y="2752880"/>
                  <a:ext cx="314325" cy="388889"/>
                </a:xfrm>
                <a:prstGeom prst="rect">
                  <a:avLst/>
                </a:prstGeom>
                <a:blipFill rotWithShape="0">
                  <a:blip r:embed="rId8"/>
                  <a:stretch>
                    <a:fillRect r="-31373" b="-7937"/>
                  </a:stretch>
                </a:blipFill>
              </p:spPr>
              <p:txBody>
                <a:bodyPr/>
                <a:lstStyle/>
                <a:p>
                  <a:r>
                    <a:rPr lang="pt-BR">
                      <a:noFill/>
                    </a:rPr>
                    <a:t> </a:t>
                  </a:r>
                </a:p>
              </p:txBody>
            </p:sp>
          </mc:Fallback>
        </mc:AlternateContent>
        <p:sp>
          <p:nvSpPr>
            <p:cNvPr id="130" name="TextBox 129"/>
            <p:cNvSpPr txBox="1"/>
            <p:nvPr/>
          </p:nvSpPr>
          <p:spPr>
            <a:xfrm>
              <a:off x="2774917" y="3986842"/>
              <a:ext cx="1512162" cy="923330"/>
            </a:xfrm>
            <a:prstGeom prst="rect">
              <a:avLst/>
            </a:prstGeom>
            <a:noFill/>
          </p:spPr>
          <p:txBody>
            <a:bodyPr wrap="square" rtlCol="0">
              <a:spAutoFit/>
            </a:bodyPr>
            <a:lstStyle/>
            <a:p>
              <a:pPr algn="ctr"/>
              <a:r>
                <a:rPr lang="pt-BR" dirty="0"/>
                <a:t>Primeira camada escondida</a:t>
              </a:r>
            </a:p>
          </p:txBody>
        </p:sp>
        <p:sp>
          <p:nvSpPr>
            <p:cNvPr id="131" name="TextBox 130"/>
            <p:cNvSpPr txBox="1"/>
            <p:nvPr/>
          </p:nvSpPr>
          <p:spPr>
            <a:xfrm>
              <a:off x="1259611" y="3986841"/>
              <a:ext cx="1512162" cy="646331"/>
            </a:xfrm>
            <a:prstGeom prst="rect">
              <a:avLst/>
            </a:prstGeom>
            <a:noFill/>
          </p:spPr>
          <p:txBody>
            <a:bodyPr wrap="square" rtlCol="0">
              <a:spAutoFit/>
            </a:bodyPr>
            <a:lstStyle/>
            <a:p>
              <a:pPr algn="ctr"/>
              <a:r>
                <a:rPr lang="pt-BR" dirty="0"/>
                <a:t>Camada de Entrada</a:t>
              </a:r>
            </a:p>
          </p:txBody>
        </p:sp>
        <p:sp>
          <p:nvSpPr>
            <p:cNvPr id="132" name="TextBox 131"/>
            <p:cNvSpPr txBox="1"/>
            <p:nvPr/>
          </p:nvSpPr>
          <p:spPr>
            <a:xfrm>
              <a:off x="4851367" y="3982426"/>
              <a:ext cx="1512162" cy="923330"/>
            </a:xfrm>
            <a:prstGeom prst="rect">
              <a:avLst/>
            </a:prstGeom>
            <a:noFill/>
          </p:spPr>
          <p:txBody>
            <a:bodyPr wrap="square" rtlCol="0">
              <a:spAutoFit/>
            </a:bodyPr>
            <a:lstStyle/>
            <a:p>
              <a:pPr algn="ctr"/>
              <a:r>
                <a:rPr lang="pt-BR" dirty="0"/>
                <a:t>Segunda</a:t>
              </a:r>
            </a:p>
            <a:p>
              <a:pPr algn="ctr"/>
              <a:r>
                <a:rPr lang="pt-BR" dirty="0"/>
                <a:t>camada escondida</a:t>
              </a:r>
            </a:p>
          </p:txBody>
        </p:sp>
        <p:sp>
          <p:nvSpPr>
            <p:cNvPr id="133" name="TextBox 132"/>
            <p:cNvSpPr txBox="1"/>
            <p:nvPr/>
          </p:nvSpPr>
          <p:spPr>
            <a:xfrm>
              <a:off x="6930961" y="3992512"/>
              <a:ext cx="1512162" cy="646331"/>
            </a:xfrm>
            <a:prstGeom prst="rect">
              <a:avLst/>
            </a:prstGeom>
            <a:noFill/>
          </p:spPr>
          <p:txBody>
            <a:bodyPr wrap="square" rtlCol="0">
              <a:spAutoFit/>
            </a:bodyPr>
            <a:lstStyle/>
            <a:p>
              <a:pPr algn="ctr"/>
              <a:r>
                <a:rPr lang="pt-BR" dirty="0"/>
                <a:t>Camada de saída</a:t>
              </a:r>
            </a:p>
          </p:txBody>
        </p:sp>
        <p:sp>
          <p:nvSpPr>
            <p:cNvPr id="135" name="Oval 134"/>
            <p:cNvSpPr/>
            <p:nvPr/>
          </p:nvSpPr>
          <p:spPr>
            <a:xfrm>
              <a:off x="1583692" y="5192406"/>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TextBox 135"/>
            <p:cNvSpPr txBox="1"/>
            <p:nvPr/>
          </p:nvSpPr>
          <p:spPr>
            <a:xfrm>
              <a:off x="1943692" y="5244629"/>
              <a:ext cx="2664333" cy="307777"/>
            </a:xfrm>
            <a:prstGeom prst="rect">
              <a:avLst/>
            </a:prstGeom>
            <a:noFill/>
          </p:spPr>
          <p:txBody>
            <a:bodyPr wrap="square" rtlCol="0">
              <a:spAutoFit/>
            </a:bodyPr>
            <a:lstStyle/>
            <a:p>
              <a:r>
                <a:rPr lang="pt-BR" sz="1400" dirty="0"/>
                <a:t>Nó, unidade ou neurônio.</a:t>
              </a:r>
            </a:p>
          </p:txBody>
        </p:sp>
        <mc:AlternateContent xmlns:mc="http://schemas.openxmlformats.org/markup-compatibility/2006" xmlns:a14="http://schemas.microsoft.com/office/drawing/2010/main">
          <mc:Choice Requires="a14">
            <p:sp>
              <p:nvSpPr>
                <p:cNvPr id="137" name="TextBox 136"/>
                <p:cNvSpPr txBox="1"/>
                <p:nvPr/>
              </p:nvSpPr>
              <p:spPr>
                <a:xfrm>
                  <a:off x="4355204" y="309457"/>
                  <a:ext cx="368306"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137" name="TextBox 136"/>
                <p:cNvSpPr txBox="1">
                  <a:spLocks noRot="1" noChangeAspect="1" noMove="1" noResize="1" noEditPoints="1" noAdjustHandles="1" noChangeArrowheads="1" noChangeShapeType="1" noTextEdit="1"/>
                </p:cNvSpPr>
                <p:nvPr/>
              </p:nvSpPr>
              <p:spPr>
                <a:xfrm>
                  <a:off x="4355204" y="309457"/>
                  <a:ext cx="368306" cy="299313"/>
                </a:xfrm>
                <a:prstGeom prst="rect">
                  <a:avLst/>
                </a:prstGeom>
                <a:blipFill rotWithShape="0">
                  <a:blip r:embed="rId9"/>
                  <a:stretch>
                    <a:fillRect l="-8197" r="-9836" b="-26531"/>
                  </a:stretch>
                </a:blipFill>
              </p:spPr>
              <p:txBody>
                <a:bodyPr/>
                <a:lstStyle/>
                <a:p>
                  <a:r>
                    <a:rPr lang="pt-BR">
                      <a:noFill/>
                    </a:rPr>
                    <a:t> </a:t>
                  </a:r>
                </a:p>
              </p:txBody>
            </p:sp>
          </mc:Fallback>
        </mc:AlternateContent>
        <p:cxnSp>
          <p:nvCxnSpPr>
            <p:cNvPr id="138" name="Straight Arrow Connector 137"/>
            <p:cNvCxnSpPr/>
            <p:nvPr/>
          </p:nvCxnSpPr>
          <p:spPr>
            <a:xfrm>
              <a:off x="1544205" y="5881796"/>
              <a:ext cx="396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940205" y="5739790"/>
              <a:ext cx="2835675" cy="307777"/>
            </a:xfrm>
            <a:prstGeom prst="rect">
              <a:avLst/>
            </a:prstGeom>
            <a:noFill/>
          </p:spPr>
          <p:txBody>
            <a:bodyPr wrap="square" rtlCol="0">
              <a:spAutoFit/>
            </a:bodyPr>
            <a:lstStyle/>
            <a:p>
              <a:r>
                <a:rPr lang="pt-BR" sz="1400" dirty="0"/>
                <a:t>Ligação entre </a:t>
              </a:r>
              <a:r>
                <a:rPr lang="pt-BR" sz="1400" i="1" dirty="0"/>
                <a:t>i</a:t>
              </a:r>
              <a:r>
                <a:rPr lang="pt-BR" sz="1400" dirty="0"/>
                <a:t>-ésimo e </a:t>
              </a:r>
              <a:r>
                <a:rPr lang="pt-BR" sz="1400" i="1" dirty="0"/>
                <a:t>j</a:t>
              </a:r>
              <a:r>
                <a:rPr lang="pt-BR" sz="1400" dirty="0"/>
                <a:t>-ésimo nó.</a:t>
              </a:r>
            </a:p>
          </p:txBody>
        </p:sp>
        <mc:AlternateContent xmlns:mc="http://schemas.openxmlformats.org/markup-compatibility/2006" xmlns:a14="http://schemas.microsoft.com/office/drawing/2010/main">
          <mc:Choice Requires="a14">
            <p:sp>
              <p:nvSpPr>
                <p:cNvPr id="140" name="TextBox 139"/>
                <p:cNvSpPr txBox="1"/>
                <p:nvPr/>
              </p:nvSpPr>
              <p:spPr>
                <a:xfrm>
                  <a:off x="1544205" y="6183081"/>
                  <a:ext cx="368306"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140" name="TextBox 139"/>
                <p:cNvSpPr txBox="1">
                  <a:spLocks noRot="1" noChangeAspect="1" noMove="1" noResize="1" noEditPoints="1" noAdjustHandles="1" noChangeArrowheads="1" noChangeShapeType="1" noTextEdit="1"/>
                </p:cNvSpPr>
                <p:nvPr/>
              </p:nvSpPr>
              <p:spPr>
                <a:xfrm>
                  <a:off x="1544205" y="6183081"/>
                  <a:ext cx="368306" cy="299313"/>
                </a:xfrm>
                <a:prstGeom prst="rect">
                  <a:avLst/>
                </a:prstGeom>
                <a:blipFill rotWithShape="0">
                  <a:blip r:embed="rId10"/>
                  <a:stretch>
                    <a:fillRect l="-8197" r="-9836" b="-26531"/>
                  </a:stretch>
                </a:blipFill>
              </p:spPr>
              <p:txBody>
                <a:bodyPr/>
                <a:lstStyle/>
                <a:p>
                  <a:r>
                    <a:rPr lang="pt-BR">
                      <a:noFill/>
                    </a:rPr>
                    <a:t> </a:t>
                  </a:r>
                </a:p>
              </p:txBody>
            </p:sp>
          </mc:Fallback>
        </mc:AlternateContent>
        <p:sp>
          <p:nvSpPr>
            <p:cNvPr id="141" name="TextBox 140"/>
            <p:cNvSpPr txBox="1"/>
            <p:nvPr/>
          </p:nvSpPr>
          <p:spPr>
            <a:xfrm>
              <a:off x="1912511" y="6183081"/>
              <a:ext cx="3584062" cy="307777"/>
            </a:xfrm>
            <a:prstGeom prst="rect">
              <a:avLst/>
            </a:prstGeom>
            <a:noFill/>
          </p:spPr>
          <p:txBody>
            <a:bodyPr wrap="square" rtlCol="0">
              <a:spAutoFit/>
            </a:bodyPr>
            <a:lstStyle/>
            <a:p>
              <a:r>
                <a:rPr lang="pt-BR" sz="1400" dirty="0"/>
                <a:t>Peso da ligação entre </a:t>
              </a:r>
              <a:r>
                <a:rPr lang="pt-BR" sz="1400" i="1" dirty="0"/>
                <a:t>i</a:t>
              </a:r>
              <a:r>
                <a:rPr lang="pt-BR" sz="1400" dirty="0"/>
                <a:t>-ésimo e </a:t>
              </a:r>
              <a:r>
                <a:rPr lang="pt-BR" sz="1400" i="1" dirty="0"/>
                <a:t>j</a:t>
              </a:r>
              <a:r>
                <a:rPr lang="pt-BR" sz="1400" dirty="0"/>
                <a:t>-ésimo nó.</a:t>
              </a:r>
            </a:p>
          </p:txBody>
        </p:sp>
      </p:grpSp>
    </p:spTree>
    <p:extLst>
      <p:ext uri="{BB962C8B-B14F-4D97-AF65-F5344CB8AC3E}">
        <p14:creationId xmlns:p14="http://schemas.microsoft.com/office/powerpoint/2010/main" val="4264029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p:cNvGrpSpPr/>
          <p:nvPr/>
        </p:nvGrpSpPr>
        <p:grpSpPr>
          <a:xfrm>
            <a:off x="2462905" y="1458051"/>
            <a:ext cx="4415416" cy="2812519"/>
            <a:chOff x="2462905" y="1458051"/>
            <a:chExt cx="4415416" cy="2812519"/>
          </a:xfrm>
        </p:grpSpPr>
        <p:sp>
          <p:nvSpPr>
            <p:cNvPr id="4" name="Rectangle 3"/>
            <p:cNvSpPr/>
            <p:nvPr/>
          </p:nvSpPr>
          <p:spPr>
            <a:xfrm>
              <a:off x="3143842" y="157071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3143842" y="213658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4191148" y="16715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9" name="Oval 8"/>
            <p:cNvSpPr/>
            <p:nvPr/>
          </p:nvSpPr>
          <p:spPr>
            <a:xfrm>
              <a:off x="4191148" y="2731223"/>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5487229" y="1927201"/>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5487229" y="25794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6" name="Straight Arrow Connector 115"/>
            <p:cNvCxnSpPr>
              <a:stCxn id="16" idx="6"/>
            </p:cNvCxnSpPr>
            <p:nvPr/>
          </p:nvCxnSpPr>
          <p:spPr>
            <a:xfrm>
              <a:off x="6027229" y="2197201"/>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6027229" y="2849464"/>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2744355" y="145805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2744355" y="1458051"/>
                  <a:ext cx="314325" cy="369332"/>
                </a:xfrm>
                <a:prstGeom prst="rect">
                  <a:avLst/>
                </a:prstGeom>
                <a:blipFill rotWithShape="0">
                  <a:blip r:embed="rId2"/>
                  <a:stretch>
                    <a:fillRect r="-153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2744355" y="202391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2744355" y="2023916"/>
                  <a:ext cx="314325" cy="369332"/>
                </a:xfrm>
                <a:prstGeom prst="rect">
                  <a:avLst/>
                </a:prstGeom>
                <a:blipFill rotWithShape="0">
                  <a:blip r:embed="rId3"/>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2732582" y="2556682"/>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124" name="TextBox 123"/>
                <p:cNvSpPr txBox="1">
                  <a:spLocks noRot="1" noChangeAspect="1" noMove="1" noResize="1" noEditPoints="1" noAdjustHandles="1" noChangeArrowheads="1" noChangeShapeType="1" noTextEdit="1"/>
                </p:cNvSpPr>
                <p:nvPr/>
              </p:nvSpPr>
              <p:spPr>
                <a:xfrm>
                  <a:off x="2732582" y="2556682"/>
                  <a:ext cx="234342" cy="369332"/>
                </a:xfrm>
                <a:prstGeom prst="rect">
                  <a:avLst/>
                </a:prstGeom>
                <a:blipFill rotWithShape="0">
                  <a:blip r:embed="rId4"/>
                  <a:stretch>
                    <a:fillRect r="-6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6563996" y="1977053"/>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6563996" y="1977053"/>
                  <a:ext cx="314325" cy="369332"/>
                </a:xfrm>
                <a:prstGeom prst="rect">
                  <a:avLst/>
                </a:prstGeom>
                <a:blipFill rotWithShape="0">
                  <a:blip r:embed="rId5"/>
                  <a:stretch>
                    <a:fillRect r="-1568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6563995" y="2624938"/>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128" name="TextBox 127"/>
                <p:cNvSpPr txBox="1">
                  <a:spLocks noRot="1" noChangeAspect="1" noMove="1" noResize="1" noEditPoints="1" noAdjustHandles="1" noChangeArrowheads="1" noChangeShapeType="1" noTextEdit="1"/>
                </p:cNvSpPr>
                <p:nvPr/>
              </p:nvSpPr>
              <p:spPr>
                <a:xfrm>
                  <a:off x="6563995" y="2624938"/>
                  <a:ext cx="314325" cy="369332"/>
                </a:xfrm>
                <a:prstGeom prst="rect">
                  <a:avLst/>
                </a:prstGeom>
                <a:blipFill rotWithShape="0">
                  <a:blip r:embed="rId6"/>
                  <a:stretch>
                    <a:fillRect r="-17647" b="-6667"/>
                  </a:stretch>
                </a:blipFill>
              </p:spPr>
              <p:txBody>
                <a:bodyPr/>
                <a:lstStyle/>
                <a:p>
                  <a:r>
                    <a:rPr lang="pt-BR">
                      <a:noFill/>
                    </a:rPr>
                    <a:t> </a:t>
                  </a:r>
                </a:p>
              </p:txBody>
            </p:sp>
          </mc:Fallback>
        </mc:AlternateContent>
        <p:sp>
          <p:nvSpPr>
            <p:cNvPr id="130" name="TextBox 129"/>
            <p:cNvSpPr txBox="1"/>
            <p:nvPr/>
          </p:nvSpPr>
          <p:spPr>
            <a:xfrm>
              <a:off x="3705067" y="3624239"/>
              <a:ext cx="1512162" cy="646331"/>
            </a:xfrm>
            <a:prstGeom prst="rect">
              <a:avLst/>
            </a:prstGeom>
            <a:noFill/>
          </p:spPr>
          <p:txBody>
            <a:bodyPr wrap="square" rtlCol="0">
              <a:spAutoFit/>
            </a:bodyPr>
            <a:lstStyle/>
            <a:p>
              <a:pPr algn="ctr"/>
              <a:r>
                <a:rPr lang="pt-BR" dirty="0"/>
                <a:t>Camada escondida</a:t>
              </a:r>
            </a:p>
          </p:txBody>
        </p:sp>
        <p:sp>
          <p:nvSpPr>
            <p:cNvPr id="131" name="TextBox 130"/>
            <p:cNvSpPr txBox="1"/>
            <p:nvPr/>
          </p:nvSpPr>
          <p:spPr>
            <a:xfrm>
              <a:off x="2462905" y="3624239"/>
              <a:ext cx="1512162" cy="646331"/>
            </a:xfrm>
            <a:prstGeom prst="rect">
              <a:avLst/>
            </a:prstGeom>
            <a:noFill/>
          </p:spPr>
          <p:txBody>
            <a:bodyPr wrap="square" rtlCol="0">
              <a:spAutoFit/>
            </a:bodyPr>
            <a:lstStyle/>
            <a:p>
              <a:pPr algn="ctr"/>
              <a:r>
                <a:rPr lang="pt-BR" dirty="0"/>
                <a:t>Camada de Entrada</a:t>
              </a:r>
            </a:p>
          </p:txBody>
        </p:sp>
        <p:sp>
          <p:nvSpPr>
            <p:cNvPr id="133" name="TextBox 132"/>
            <p:cNvSpPr txBox="1"/>
            <p:nvPr/>
          </p:nvSpPr>
          <p:spPr>
            <a:xfrm>
              <a:off x="5051833" y="3622543"/>
              <a:ext cx="1512162" cy="646331"/>
            </a:xfrm>
            <a:prstGeom prst="rect">
              <a:avLst/>
            </a:prstGeom>
            <a:noFill/>
          </p:spPr>
          <p:txBody>
            <a:bodyPr wrap="square" rtlCol="0">
              <a:spAutoFit/>
            </a:bodyPr>
            <a:lstStyle/>
            <a:p>
              <a:pPr algn="ctr"/>
              <a:r>
                <a:rPr lang="pt-BR" dirty="0"/>
                <a:t>Camada de saída</a:t>
              </a:r>
            </a:p>
          </p:txBody>
        </p:sp>
        <p:sp>
          <p:nvSpPr>
            <p:cNvPr id="87" name="Rectangle 86"/>
            <p:cNvSpPr/>
            <p:nvPr/>
          </p:nvSpPr>
          <p:spPr>
            <a:xfrm>
              <a:off x="3143842" y="270244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Rectangle 88"/>
            <p:cNvSpPr/>
            <p:nvPr/>
          </p:nvSpPr>
          <p:spPr>
            <a:xfrm>
              <a:off x="3143842" y="3271223"/>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1" name="TextBox 90"/>
                <p:cNvSpPr txBox="1"/>
                <p:nvPr/>
              </p:nvSpPr>
              <p:spPr>
                <a:xfrm>
                  <a:off x="2744355" y="3165648"/>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91" name="TextBox 90"/>
                <p:cNvSpPr txBox="1">
                  <a:spLocks noRot="1" noChangeAspect="1" noMove="1" noResize="1" noEditPoints="1" noAdjustHandles="1" noChangeArrowheads="1" noChangeShapeType="1" noTextEdit="1"/>
                </p:cNvSpPr>
                <p:nvPr/>
              </p:nvSpPr>
              <p:spPr>
                <a:xfrm>
                  <a:off x="2744355" y="3165648"/>
                  <a:ext cx="234342" cy="369332"/>
                </a:xfrm>
                <a:prstGeom prst="rect">
                  <a:avLst/>
                </a:prstGeom>
                <a:blipFill rotWithShape="0">
                  <a:blip r:embed="rId7"/>
                  <a:stretch>
                    <a:fillRect r="-66667"/>
                  </a:stretch>
                </a:blipFill>
              </p:spPr>
              <p:txBody>
                <a:bodyPr/>
                <a:lstStyle/>
                <a:p>
                  <a:r>
                    <a:rPr lang="pt-BR">
                      <a:noFill/>
                    </a:rPr>
                    <a:t> </a:t>
                  </a:r>
                </a:p>
              </p:txBody>
            </p:sp>
          </mc:Fallback>
        </mc:AlternateContent>
        <p:cxnSp>
          <p:nvCxnSpPr>
            <p:cNvPr id="3" name="Straight Arrow Connector 2"/>
            <p:cNvCxnSpPr>
              <a:stCxn id="4" idx="3"/>
              <a:endCxn id="8" idx="2"/>
            </p:cNvCxnSpPr>
            <p:nvPr/>
          </p:nvCxnSpPr>
          <p:spPr>
            <a:xfrm>
              <a:off x="3287842" y="1642717"/>
              <a:ext cx="903306" cy="298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 idx="3"/>
              <a:endCxn id="9" idx="2"/>
            </p:cNvCxnSpPr>
            <p:nvPr/>
          </p:nvCxnSpPr>
          <p:spPr>
            <a:xfrm>
              <a:off x="3287842" y="1642717"/>
              <a:ext cx="903306" cy="1358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5" idx="3"/>
              <a:endCxn id="8" idx="2"/>
            </p:cNvCxnSpPr>
            <p:nvPr/>
          </p:nvCxnSpPr>
          <p:spPr>
            <a:xfrm flipV="1">
              <a:off x="3287842" y="1941564"/>
              <a:ext cx="903306" cy="2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7" idx="3"/>
              <a:endCxn id="8" idx="2"/>
            </p:cNvCxnSpPr>
            <p:nvPr/>
          </p:nvCxnSpPr>
          <p:spPr>
            <a:xfrm flipV="1">
              <a:off x="3287842" y="1941564"/>
              <a:ext cx="903306" cy="832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89" idx="3"/>
              <a:endCxn id="8" idx="2"/>
            </p:cNvCxnSpPr>
            <p:nvPr/>
          </p:nvCxnSpPr>
          <p:spPr>
            <a:xfrm flipV="1">
              <a:off x="3287842" y="1941564"/>
              <a:ext cx="903306" cy="1401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5" idx="3"/>
              <a:endCxn id="9" idx="2"/>
            </p:cNvCxnSpPr>
            <p:nvPr/>
          </p:nvCxnSpPr>
          <p:spPr>
            <a:xfrm>
              <a:off x="3287842" y="2208582"/>
              <a:ext cx="903306" cy="7926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87" idx="3"/>
              <a:endCxn id="9" idx="2"/>
            </p:cNvCxnSpPr>
            <p:nvPr/>
          </p:nvCxnSpPr>
          <p:spPr>
            <a:xfrm>
              <a:off x="3287842" y="2774447"/>
              <a:ext cx="903306" cy="22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89" idx="3"/>
              <a:endCxn id="9" idx="2"/>
            </p:cNvCxnSpPr>
            <p:nvPr/>
          </p:nvCxnSpPr>
          <p:spPr>
            <a:xfrm flipV="1">
              <a:off x="3287842" y="3001223"/>
              <a:ext cx="903306" cy="342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p:cNvCxnSpPr>
              <a:stCxn id="8" idx="6"/>
              <a:endCxn id="8" idx="4"/>
            </p:cNvCxnSpPr>
            <p:nvPr/>
          </p:nvCxnSpPr>
          <p:spPr>
            <a:xfrm flipH="1">
              <a:off x="4461148" y="1941564"/>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9" idx="6"/>
              <a:endCxn id="9" idx="0"/>
            </p:cNvCxnSpPr>
            <p:nvPr/>
          </p:nvCxnSpPr>
          <p:spPr>
            <a:xfrm flipH="1" flipV="1">
              <a:off x="4461148" y="2731223"/>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8" idx="6"/>
              <a:endCxn id="16" idx="2"/>
            </p:cNvCxnSpPr>
            <p:nvPr/>
          </p:nvCxnSpPr>
          <p:spPr>
            <a:xfrm>
              <a:off x="4731148" y="1941564"/>
              <a:ext cx="756081" cy="255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9" idx="6"/>
              <a:endCxn id="17" idx="2"/>
            </p:cNvCxnSpPr>
            <p:nvPr/>
          </p:nvCxnSpPr>
          <p:spPr>
            <a:xfrm flipV="1">
              <a:off x="4731148" y="2849464"/>
              <a:ext cx="756081" cy="151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8" idx="6"/>
              <a:endCxn id="17" idx="2"/>
            </p:cNvCxnSpPr>
            <p:nvPr/>
          </p:nvCxnSpPr>
          <p:spPr>
            <a:xfrm>
              <a:off x="4731148" y="1941564"/>
              <a:ext cx="756081" cy="907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9" idx="6"/>
              <a:endCxn id="16" idx="2"/>
            </p:cNvCxnSpPr>
            <p:nvPr/>
          </p:nvCxnSpPr>
          <p:spPr>
            <a:xfrm flipV="1">
              <a:off x="4731148" y="2197201"/>
              <a:ext cx="756081" cy="804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urved Connector 96"/>
            <p:cNvCxnSpPr>
              <a:stCxn id="17" idx="4"/>
              <a:endCxn id="9" idx="4"/>
            </p:cNvCxnSpPr>
            <p:nvPr/>
          </p:nvCxnSpPr>
          <p:spPr>
            <a:xfrm rot="5400000">
              <a:off x="5033310" y="2547303"/>
              <a:ext cx="151759" cy="1296081"/>
            </a:xfrm>
            <a:prstGeom prst="curvedConnector3">
              <a:avLst>
                <a:gd name="adj1" fmla="val 25063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urved Connector 100"/>
            <p:cNvCxnSpPr>
              <a:stCxn id="16" idx="0"/>
              <a:endCxn id="8" idx="0"/>
            </p:cNvCxnSpPr>
            <p:nvPr/>
          </p:nvCxnSpPr>
          <p:spPr>
            <a:xfrm rot="16200000" flipV="1">
              <a:off x="4981371" y="1151342"/>
              <a:ext cx="255637" cy="1296081"/>
            </a:xfrm>
            <a:prstGeom prst="curvedConnector3">
              <a:avLst>
                <a:gd name="adj1" fmla="val 18942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69498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2462905" y="1631845"/>
            <a:ext cx="4148649" cy="2344214"/>
            <a:chOff x="2462905" y="1631845"/>
            <a:chExt cx="4148649" cy="2344214"/>
          </a:xfrm>
        </p:grpSpPr>
        <p:sp>
          <p:nvSpPr>
            <p:cNvPr id="4" name="Rectangle 3"/>
            <p:cNvSpPr/>
            <p:nvPr/>
          </p:nvSpPr>
          <p:spPr>
            <a:xfrm>
              <a:off x="3058680" y="1869563"/>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3058680" y="294658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4191148" y="16715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9" name="Oval 8"/>
            <p:cNvSpPr/>
            <p:nvPr/>
          </p:nvSpPr>
          <p:spPr>
            <a:xfrm>
              <a:off x="4191148" y="27485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5217229" y="22085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6" name="Straight Arrow Connector 115"/>
            <p:cNvCxnSpPr>
              <a:stCxn id="16" idx="6"/>
            </p:cNvCxnSpPr>
            <p:nvPr/>
          </p:nvCxnSpPr>
          <p:spPr>
            <a:xfrm>
              <a:off x="5757229" y="247858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2662680" y="1756897"/>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2662680" y="1756897"/>
                  <a:ext cx="314325" cy="369332"/>
                </a:xfrm>
                <a:prstGeom prst="rect">
                  <a:avLst/>
                </a:prstGeom>
                <a:blipFill rotWithShape="0">
                  <a:blip r:embed="rId2"/>
                  <a:stretch>
                    <a:fillRect r="-156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2662680" y="2799709"/>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2662680" y="2799709"/>
                  <a:ext cx="314325" cy="369332"/>
                </a:xfrm>
                <a:prstGeom prst="rect">
                  <a:avLst/>
                </a:prstGeom>
                <a:blipFill rotWithShape="0">
                  <a:blip r:embed="rId3"/>
                  <a:stretch>
                    <a:fillRect r="-176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6297229" y="2259917"/>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𝑦</m:t>
                        </m:r>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6297229" y="2259917"/>
                  <a:ext cx="314325" cy="369332"/>
                </a:xfrm>
                <a:prstGeom prst="rect">
                  <a:avLst/>
                </a:prstGeom>
                <a:blipFill rotWithShape="0">
                  <a:blip r:embed="rId4"/>
                  <a:stretch>
                    <a:fillRect b="-6667"/>
                  </a:stretch>
                </a:blipFill>
              </p:spPr>
              <p:txBody>
                <a:bodyPr/>
                <a:lstStyle/>
                <a:p>
                  <a:r>
                    <a:rPr lang="pt-BR">
                      <a:noFill/>
                    </a:rPr>
                    <a:t> </a:t>
                  </a:r>
                </a:p>
              </p:txBody>
            </p:sp>
          </mc:Fallback>
        </mc:AlternateContent>
        <p:sp>
          <p:nvSpPr>
            <p:cNvPr id="130" name="TextBox 129"/>
            <p:cNvSpPr txBox="1"/>
            <p:nvPr/>
          </p:nvSpPr>
          <p:spPr>
            <a:xfrm>
              <a:off x="3705067" y="3329728"/>
              <a:ext cx="1512162" cy="646331"/>
            </a:xfrm>
            <a:prstGeom prst="rect">
              <a:avLst/>
            </a:prstGeom>
            <a:noFill/>
          </p:spPr>
          <p:txBody>
            <a:bodyPr wrap="square" rtlCol="0">
              <a:spAutoFit/>
            </a:bodyPr>
            <a:lstStyle/>
            <a:p>
              <a:pPr algn="ctr"/>
              <a:r>
                <a:rPr lang="pt-BR" dirty="0"/>
                <a:t>Camada escondida</a:t>
              </a:r>
            </a:p>
          </p:txBody>
        </p:sp>
        <p:sp>
          <p:nvSpPr>
            <p:cNvPr id="131" name="TextBox 130"/>
            <p:cNvSpPr txBox="1"/>
            <p:nvPr/>
          </p:nvSpPr>
          <p:spPr>
            <a:xfrm>
              <a:off x="2462905" y="3329728"/>
              <a:ext cx="1512162" cy="646331"/>
            </a:xfrm>
            <a:prstGeom prst="rect">
              <a:avLst/>
            </a:prstGeom>
            <a:noFill/>
          </p:spPr>
          <p:txBody>
            <a:bodyPr wrap="square" rtlCol="0">
              <a:spAutoFit/>
            </a:bodyPr>
            <a:lstStyle/>
            <a:p>
              <a:pPr algn="ctr"/>
              <a:r>
                <a:rPr lang="pt-BR" dirty="0"/>
                <a:t>Camada de Entrada</a:t>
              </a:r>
            </a:p>
          </p:txBody>
        </p:sp>
        <p:sp>
          <p:nvSpPr>
            <p:cNvPr id="133" name="TextBox 132"/>
            <p:cNvSpPr txBox="1"/>
            <p:nvPr/>
          </p:nvSpPr>
          <p:spPr>
            <a:xfrm>
              <a:off x="5051833" y="3328032"/>
              <a:ext cx="1512162" cy="646331"/>
            </a:xfrm>
            <a:prstGeom prst="rect">
              <a:avLst/>
            </a:prstGeom>
            <a:noFill/>
          </p:spPr>
          <p:txBody>
            <a:bodyPr wrap="square" rtlCol="0">
              <a:spAutoFit/>
            </a:bodyPr>
            <a:lstStyle/>
            <a:p>
              <a:pPr algn="ctr"/>
              <a:r>
                <a:rPr lang="pt-BR" dirty="0"/>
                <a:t>Camada de saída</a:t>
              </a:r>
            </a:p>
          </p:txBody>
        </p:sp>
        <p:cxnSp>
          <p:nvCxnSpPr>
            <p:cNvPr id="3" name="Straight Arrow Connector 2"/>
            <p:cNvCxnSpPr>
              <a:stCxn id="4" idx="3"/>
              <a:endCxn id="8" idx="2"/>
            </p:cNvCxnSpPr>
            <p:nvPr/>
          </p:nvCxnSpPr>
          <p:spPr>
            <a:xfrm>
              <a:off x="3202680" y="1941563"/>
              <a:ext cx="98846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 idx="3"/>
              <a:endCxn id="9" idx="2"/>
            </p:cNvCxnSpPr>
            <p:nvPr/>
          </p:nvCxnSpPr>
          <p:spPr>
            <a:xfrm>
              <a:off x="3202680" y="1941563"/>
              <a:ext cx="988468" cy="1077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5" idx="3"/>
              <a:endCxn id="8" idx="2"/>
            </p:cNvCxnSpPr>
            <p:nvPr/>
          </p:nvCxnSpPr>
          <p:spPr>
            <a:xfrm flipV="1">
              <a:off x="3202680" y="1941564"/>
              <a:ext cx="988468" cy="107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5" idx="3"/>
              <a:endCxn id="9" idx="2"/>
            </p:cNvCxnSpPr>
            <p:nvPr/>
          </p:nvCxnSpPr>
          <p:spPr>
            <a:xfrm>
              <a:off x="3202680" y="3018582"/>
              <a:ext cx="9884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6"/>
              <a:endCxn id="16" idx="2"/>
            </p:cNvCxnSpPr>
            <p:nvPr/>
          </p:nvCxnSpPr>
          <p:spPr>
            <a:xfrm>
              <a:off x="4731148" y="1941564"/>
              <a:ext cx="486081" cy="53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6"/>
              <a:endCxn id="16" idx="2"/>
            </p:cNvCxnSpPr>
            <p:nvPr/>
          </p:nvCxnSpPr>
          <p:spPr>
            <a:xfrm flipV="1">
              <a:off x="4731148" y="2478582"/>
              <a:ext cx="486081" cy="54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3489453" y="1631845"/>
                  <a:ext cx="4416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3489453" y="1631845"/>
                  <a:ext cx="441659" cy="276999"/>
                </a:xfrm>
                <a:prstGeom prst="rect">
                  <a:avLst/>
                </a:prstGeom>
                <a:blipFill rotWithShape="0">
                  <a:blip r:embed="rId5"/>
                  <a:stretch>
                    <a:fillRect l="-10959" r="-5479" b="-155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3021427" y="2121417"/>
                  <a:ext cx="4416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12</m:t>
                            </m:r>
                          </m:sub>
                        </m:sSub>
                      </m:oMath>
                    </m:oMathPara>
                  </a14:m>
                  <a:endParaRPr lang="pt-BR" dirty="0"/>
                </a:p>
              </p:txBody>
            </p:sp>
          </mc:Choice>
          <mc:Fallback xmlns="">
            <p:sp>
              <p:nvSpPr>
                <p:cNvPr id="53" name="TextBox 52"/>
                <p:cNvSpPr txBox="1">
                  <a:spLocks noRot="1" noChangeAspect="1" noMove="1" noResize="1" noEditPoints="1" noAdjustHandles="1" noChangeArrowheads="1" noChangeShapeType="1" noTextEdit="1"/>
                </p:cNvSpPr>
                <p:nvPr/>
              </p:nvSpPr>
              <p:spPr>
                <a:xfrm>
                  <a:off x="3021427" y="2121417"/>
                  <a:ext cx="441659" cy="276999"/>
                </a:xfrm>
                <a:prstGeom prst="rect">
                  <a:avLst/>
                </a:prstGeom>
                <a:blipFill rotWithShape="0">
                  <a:blip r:embed="rId6"/>
                  <a:stretch>
                    <a:fillRect l="-12500" r="-5556" b="-1777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3007856" y="2530543"/>
                  <a:ext cx="4469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21</m:t>
                            </m:r>
                          </m:sub>
                        </m:sSub>
                      </m:oMath>
                    </m:oMathPara>
                  </a14:m>
                  <a:endParaRPr lang="pt-BR" dirty="0"/>
                </a:p>
              </p:txBody>
            </p:sp>
          </mc:Choice>
          <mc:Fallback xmlns="">
            <p:sp>
              <p:nvSpPr>
                <p:cNvPr id="54" name="TextBox 53"/>
                <p:cNvSpPr txBox="1">
                  <a:spLocks noRot="1" noChangeAspect="1" noMove="1" noResize="1" noEditPoints="1" noAdjustHandles="1" noChangeArrowheads="1" noChangeShapeType="1" noTextEdit="1"/>
                </p:cNvSpPr>
                <p:nvPr/>
              </p:nvSpPr>
              <p:spPr>
                <a:xfrm>
                  <a:off x="3007856" y="2530543"/>
                  <a:ext cx="446981" cy="276999"/>
                </a:xfrm>
                <a:prstGeom prst="rect">
                  <a:avLst/>
                </a:prstGeom>
                <a:blipFill rotWithShape="0">
                  <a:blip r:embed="rId7"/>
                  <a:stretch>
                    <a:fillRect l="-10811" r="-5405" b="-152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3480878" y="3003425"/>
                  <a:ext cx="4469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22</m:t>
                            </m:r>
                          </m:sub>
                        </m:sSub>
                      </m:oMath>
                    </m:oMathPara>
                  </a14:m>
                  <a:endParaRPr lang="pt-BR" dirty="0"/>
                </a:p>
              </p:txBody>
            </p:sp>
          </mc:Choice>
          <mc:Fallback xmlns="">
            <p:sp>
              <p:nvSpPr>
                <p:cNvPr id="55" name="TextBox 54"/>
                <p:cNvSpPr txBox="1">
                  <a:spLocks noRot="1" noChangeAspect="1" noMove="1" noResize="1" noEditPoints="1" noAdjustHandles="1" noChangeArrowheads="1" noChangeShapeType="1" noTextEdit="1"/>
                </p:cNvSpPr>
                <p:nvPr/>
              </p:nvSpPr>
              <p:spPr>
                <a:xfrm>
                  <a:off x="3480878" y="3003425"/>
                  <a:ext cx="446981" cy="276999"/>
                </a:xfrm>
                <a:prstGeom prst="rect">
                  <a:avLst/>
                </a:prstGeom>
                <a:blipFill rotWithShape="0">
                  <a:blip r:embed="rId8"/>
                  <a:stretch>
                    <a:fillRect l="-10959" r="-6849" b="-155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4867919" y="1869563"/>
                  <a:ext cx="3171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56" name="TextBox 55"/>
                <p:cNvSpPr txBox="1">
                  <a:spLocks noRot="1" noChangeAspect="1" noMove="1" noResize="1" noEditPoints="1" noAdjustHandles="1" noChangeArrowheads="1" noChangeShapeType="1" noTextEdit="1"/>
                </p:cNvSpPr>
                <p:nvPr/>
              </p:nvSpPr>
              <p:spPr>
                <a:xfrm>
                  <a:off x="4867919" y="1869563"/>
                  <a:ext cx="317138" cy="276999"/>
                </a:xfrm>
                <a:prstGeom prst="rect">
                  <a:avLst/>
                </a:prstGeom>
                <a:blipFill rotWithShape="0">
                  <a:blip r:embed="rId9"/>
                  <a:stretch>
                    <a:fillRect l="-11538" r="-5769" b="-155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4867919" y="2788032"/>
                  <a:ext cx="3224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4867919" y="2788032"/>
                  <a:ext cx="322461" cy="276999"/>
                </a:xfrm>
                <a:prstGeom prst="rect">
                  <a:avLst/>
                </a:prstGeom>
                <a:blipFill rotWithShape="0">
                  <a:blip r:embed="rId10"/>
                  <a:stretch>
                    <a:fillRect l="-9615" r="-9615" b="-15217"/>
                  </a:stretch>
                </a:blipFill>
              </p:spPr>
              <p:txBody>
                <a:bodyPr/>
                <a:lstStyle/>
                <a:p>
                  <a:r>
                    <a:rPr lang="pt-BR">
                      <a:noFill/>
                    </a:rPr>
                    <a:t> </a:t>
                  </a:r>
                </a:p>
              </p:txBody>
            </p:sp>
          </mc:Fallback>
        </mc:AlternateContent>
      </p:grpSp>
    </p:spTree>
    <p:extLst>
      <p:ext uri="{BB962C8B-B14F-4D97-AF65-F5344CB8AC3E}">
        <p14:creationId xmlns:p14="http://schemas.microsoft.com/office/powerpoint/2010/main" val="11351517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815708" y="1055413"/>
            <a:ext cx="8352788" cy="2783732"/>
            <a:chOff x="1815708" y="1055413"/>
            <a:chExt cx="8352788" cy="2783732"/>
          </a:xfrm>
        </p:grpSpPr>
        <mc:AlternateContent xmlns:mc="http://schemas.openxmlformats.org/markup-compatibility/2006" xmlns:a14="http://schemas.microsoft.com/office/drawing/2010/main">
          <mc:Choice Requires="a14">
            <p:sp>
              <p:nvSpPr>
                <p:cNvPr id="4" name="Rectangle 3"/>
                <p:cNvSpPr/>
                <p:nvPr/>
              </p:nvSpPr>
              <p:spPr>
                <a:xfrm>
                  <a:off x="2382981" y="1814944"/>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𝑾</m:t>
                            </m:r>
                          </m:e>
                          <m:sup>
                            <m:r>
                              <a:rPr lang="pt-BR" b="0" i="1" smtClean="0">
                                <a:solidFill>
                                  <a:schemeClr val="tx1"/>
                                </a:solidFill>
                                <a:latin typeface="Cambria Math" panose="02040503050406030204" pitchFamily="18" charset="0"/>
                              </a:rPr>
                              <m:t>1</m:t>
                            </m:r>
                          </m:sup>
                        </m:sSup>
                      </m:oMath>
                    </m:oMathPara>
                  </a14:m>
                  <a:endParaRPr lang="pt-BR" dirty="0">
                    <a:solidFill>
                      <a:schemeClr val="tx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382981" y="1814944"/>
                  <a:ext cx="468000" cy="468000"/>
                </a:xfrm>
                <a:prstGeom prst="rect">
                  <a:avLst/>
                </a:prstGeom>
                <a:blipFill rotWithShape="0">
                  <a:blip r:embed="rId2"/>
                  <a:stretch>
                    <a:fillRect l="-6329"/>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382981" y="2646216"/>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𝒃</m:t>
                            </m:r>
                          </m:e>
                          <m:sup>
                            <m:r>
                              <a:rPr lang="pt-BR" b="0" i="1" smtClean="0">
                                <a:solidFill>
                                  <a:schemeClr val="tx1"/>
                                </a:solidFill>
                                <a:latin typeface="Cambria Math" panose="02040503050406030204" pitchFamily="18" charset="0"/>
                              </a:rPr>
                              <m:t>1</m:t>
                            </m:r>
                          </m:sup>
                        </m:sSup>
                      </m:oMath>
                    </m:oMathPara>
                  </a14:m>
                  <a:endParaRPr lang="pt-BR"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2382981" y="2646216"/>
                  <a:ext cx="468000" cy="468000"/>
                </a:xfrm>
                <a:prstGeom prst="rect">
                  <a:avLst/>
                </a:prstGeom>
                <a:blipFill rotWithShape="0">
                  <a:blip r:embed="rId3"/>
                  <a:stretch>
                    <a:fillRect/>
                  </a:stretch>
                </a:blipFill>
                <a:ln>
                  <a:solidFill>
                    <a:schemeClr val="tx1"/>
                  </a:solidFill>
                </a:ln>
              </p:spPr>
              <p:txBody>
                <a:bodyPr/>
                <a:lstStyle/>
                <a:p>
                  <a:r>
                    <a:rPr lang="pt-BR">
                      <a:noFill/>
                    </a:rPr>
                    <a:t> </a:t>
                  </a:r>
                </a:p>
              </p:txBody>
            </p:sp>
          </mc:Fallback>
        </mc:AlternateContent>
        <p:grpSp>
          <p:nvGrpSpPr>
            <p:cNvPr id="8" name="Group 7"/>
            <p:cNvGrpSpPr/>
            <p:nvPr/>
          </p:nvGrpSpPr>
          <p:grpSpPr>
            <a:xfrm>
              <a:off x="3186544" y="2200573"/>
              <a:ext cx="468000" cy="539571"/>
              <a:chOff x="4419599" y="2282943"/>
              <a:chExt cx="468000" cy="539571"/>
            </a:xfrm>
          </p:grpSpPr>
          <p:sp>
            <p:nvSpPr>
              <p:cNvPr id="6" name="Oval 5"/>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7" name="Rectangle 6"/>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7" name="Rectangle 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4"/>
                    <a:stretch>
                      <a:fillRect l="-154717" t="-117045" r="-154717" b="-165909"/>
                    </a:stretch>
                  </a:blipFill>
                </p:spPr>
                <p:txBody>
                  <a:bodyPr/>
                  <a:lstStyle/>
                  <a:p>
                    <a:r>
                      <a:rPr lang="pt-BR">
                        <a:noFill/>
                      </a:rPr>
                      <a:t> </a:t>
                    </a:r>
                  </a:p>
                </p:txBody>
              </p:sp>
            </mc:Fallback>
          </mc:AlternateContent>
        </p:grpSp>
        <p:cxnSp>
          <p:nvCxnSpPr>
            <p:cNvPr id="10" name="Straight Arrow Connector 9"/>
            <p:cNvCxnSpPr>
              <a:stCxn id="4" idx="3"/>
              <a:endCxn id="6" idx="2"/>
            </p:cNvCxnSpPr>
            <p:nvPr/>
          </p:nvCxnSpPr>
          <p:spPr>
            <a:xfrm>
              <a:off x="2850981" y="2048944"/>
              <a:ext cx="335563" cy="385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3"/>
              <a:endCxn id="6" idx="2"/>
            </p:cNvCxnSpPr>
            <p:nvPr/>
          </p:nvCxnSpPr>
          <p:spPr>
            <a:xfrm flipV="1">
              <a:off x="2850981" y="2434573"/>
              <a:ext cx="335563" cy="445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p:cNvSpPr/>
                <p:nvPr/>
              </p:nvSpPr>
              <p:spPr>
                <a:xfrm>
                  <a:off x="3990107" y="1784937"/>
                  <a:ext cx="468000" cy="1299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𝒇</m:t>
                            </m:r>
                          </m:e>
                          <m:sup>
                            <m:r>
                              <a:rPr lang="pt-BR" b="0" i="1" smtClean="0">
                                <a:solidFill>
                                  <a:schemeClr val="tx1"/>
                                </a:solidFill>
                                <a:latin typeface="Cambria Math" panose="02040503050406030204" pitchFamily="18" charset="0"/>
                              </a:rPr>
                              <m:t>1</m:t>
                            </m:r>
                          </m:sup>
                        </m:sSup>
                      </m:oMath>
                    </m:oMathPara>
                  </a14:m>
                  <a:endParaRPr lang="pt-BR" dirty="0">
                    <a:solidFill>
                      <a:schemeClr val="tx1"/>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3990107" y="1784937"/>
                  <a:ext cx="468000" cy="1299272"/>
                </a:xfrm>
                <a:prstGeom prst="rect">
                  <a:avLst/>
                </a:prstGeom>
                <a:blipFill rotWithShape="0">
                  <a:blip r:embed="rId5"/>
                  <a:stretch>
                    <a:fillRect l="-3846"/>
                  </a:stretch>
                </a:blipFill>
                <a:ln>
                  <a:solidFill>
                    <a:schemeClr val="tx1"/>
                  </a:solidFill>
                </a:ln>
              </p:spPr>
              <p:txBody>
                <a:bodyPr/>
                <a:lstStyle/>
                <a:p>
                  <a:r>
                    <a:rPr lang="pt-BR">
                      <a:noFill/>
                    </a:rPr>
                    <a:t> </a:t>
                  </a:r>
                </a:p>
              </p:txBody>
            </p:sp>
          </mc:Fallback>
        </mc:AlternateContent>
        <p:cxnSp>
          <p:nvCxnSpPr>
            <p:cNvPr id="15" name="Straight Arrow Connector 14"/>
            <p:cNvCxnSpPr>
              <a:endCxn id="13" idx="1"/>
            </p:cNvCxnSpPr>
            <p:nvPr/>
          </p:nvCxnSpPr>
          <p:spPr>
            <a:xfrm>
              <a:off x="3675805" y="2434573"/>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3599123" y="2101026"/>
                  <a:ext cx="4890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𝒖</m:t>
                            </m:r>
                          </m:e>
                          <m:sup>
                            <m:r>
                              <a:rPr lang="pt-BR" i="1">
                                <a:latin typeface="Cambria Math" panose="02040503050406030204" pitchFamily="18" charset="0"/>
                              </a:rPr>
                              <m:t>1</m:t>
                            </m:r>
                          </m:sup>
                        </m:sSup>
                      </m:oMath>
                    </m:oMathPara>
                  </a14:m>
                  <a:endParaRPr lang="pt-BR" dirty="0"/>
                </a:p>
              </p:txBody>
            </p:sp>
          </mc:Choice>
          <mc:Fallback xmlns="">
            <p:sp>
              <p:nvSpPr>
                <p:cNvPr id="18" name="Rectangle 17"/>
                <p:cNvSpPr>
                  <a:spLocks noRot="1" noChangeAspect="1" noMove="1" noResize="1" noEditPoints="1" noAdjustHandles="1" noChangeArrowheads="1" noChangeShapeType="1" noTextEdit="1"/>
                </p:cNvSpPr>
                <p:nvPr/>
              </p:nvSpPr>
              <p:spPr>
                <a:xfrm>
                  <a:off x="3599123" y="2101026"/>
                  <a:ext cx="489044" cy="369332"/>
                </a:xfrm>
                <a:prstGeom prst="rect">
                  <a:avLst/>
                </a:prstGeom>
                <a:blipFill rotWithShape="0">
                  <a:blip r:embed="rId6"/>
                  <a:stretch>
                    <a:fillRect/>
                  </a:stretch>
                </a:blipFill>
              </p:spPr>
              <p:txBody>
                <a:bodyPr/>
                <a:lstStyle/>
                <a:p>
                  <a:r>
                    <a:rPr lang="pt-BR">
                      <a:noFill/>
                    </a:rPr>
                    <a:t> </a:t>
                  </a:r>
                </a:p>
              </p:txBody>
            </p:sp>
          </mc:Fallback>
        </mc:AlternateContent>
        <p:cxnSp>
          <p:nvCxnSpPr>
            <p:cNvPr id="19" name="Straight Arrow Connector 18"/>
            <p:cNvCxnSpPr/>
            <p:nvPr/>
          </p:nvCxnSpPr>
          <p:spPr>
            <a:xfrm>
              <a:off x="2068679" y="2048944"/>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068679" y="2866997"/>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835940" y="2682331"/>
              <a:ext cx="350520" cy="369332"/>
            </a:xfrm>
            <a:prstGeom prst="rect">
              <a:avLst/>
            </a:prstGeom>
            <a:noFill/>
          </p:spPr>
          <p:txBody>
            <a:bodyPr wrap="square" rtlCol="0">
              <a:spAutoFit/>
            </a:bodyPr>
            <a:lstStyle/>
            <a:p>
              <a:r>
                <a:rPr lang="pt-BR" dirty="0"/>
                <a:t>1</a:t>
              </a:r>
            </a:p>
          </p:txBody>
        </p:sp>
        <mc:AlternateContent xmlns:mc="http://schemas.openxmlformats.org/markup-compatibility/2006" xmlns:a14="http://schemas.microsoft.com/office/drawing/2010/main">
          <mc:Choice Requires="a14">
            <p:sp>
              <p:nvSpPr>
                <p:cNvPr id="22" name="TextBox 21"/>
                <p:cNvSpPr txBox="1"/>
                <p:nvPr/>
              </p:nvSpPr>
              <p:spPr>
                <a:xfrm>
                  <a:off x="1815708" y="1840339"/>
                  <a:ext cx="3505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𝒙</m:t>
                        </m:r>
                      </m:oMath>
                    </m:oMathPara>
                  </a14:m>
                  <a:endParaRPr lang="pt-BR" b="1" dirty="0"/>
                </a:p>
              </p:txBody>
            </p:sp>
          </mc:Choice>
          <mc:Fallback xmlns="">
            <p:sp>
              <p:nvSpPr>
                <p:cNvPr id="22" name="TextBox 21"/>
                <p:cNvSpPr txBox="1">
                  <a:spLocks noRot="1" noChangeAspect="1" noMove="1" noResize="1" noEditPoints="1" noAdjustHandles="1" noChangeArrowheads="1" noChangeShapeType="1" noTextEdit="1"/>
                </p:cNvSpPr>
                <p:nvPr/>
              </p:nvSpPr>
              <p:spPr>
                <a:xfrm>
                  <a:off x="1815708" y="1840339"/>
                  <a:ext cx="35052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019501" y="1814944"/>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𝑾</m:t>
                            </m:r>
                          </m:e>
                          <m:sup>
                            <m:r>
                              <a:rPr lang="pt-BR" b="0" i="1" smtClean="0">
                                <a:solidFill>
                                  <a:schemeClr val="tx1"/>
                                </a:solidFill>
                                <a:latin typeface="Cambria Math" panose="02040503050406030204" pitchFamily="18" charset="0"/>
                              </a:rPr>
                              <m:t>2</m:t>
                            </m:r>
                          </m:sup>
                        </m:sSup>
                      </m:oMath>
                    </m:oMathPara>
                  </a14:m>
                  <a:endParaRPr lang="pt-BR" dirty="0">
                    <a:solidFill>
                      <a:schemeClr val="tx1"/>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5019501" y="1814944"/>
                  <a:ext cx="468000" cy="468000"/>
                </a:xfrm>
                <a:prstGeom prst="rect">
                  <a:avLst/>
                </a:prstGeom>
                <a:blipFill rotWithShape="0">
                  <a:blip r:embed="rId8"/>
                  <a:stretch>
                    <a:fillRect l="-6329"/>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5019501" y="2646216"/>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𝒃</m:t>
                            </m:r>
                          </m:e>
                          <m:sup>
                            <m:r>
                              <a:rPr lang="pt-BR" b="0" i="1" smtClean="0">
                                <a:solidFill>
                                  <a:schemeClr val="tx1"/>
                                </a:solidFill>
                                <a:latin typeface="Cambria Math" panose="02040503050406030204" pitchFamily="18" charset="0"/>
                              </a:rPr>
                              <m:t>2</m:t>
                            </m:r>
                          </m:sup>
                        </m:sSup>
                      </m:oMath>
                    </m:oMathPara>
                  </a14:m>
                  <a:endParaRPr lang="pt-BR" dirty="0">
                    <a:solidFill>
                      <a:schemeClr val="tx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5019501" y="2646216"/>
                  <a:ext cx="468000" cy="468000"/>
                </a:xfrm>
                <a:prstGeom prst="rect">
                  <a:avLst/>
                </a:prstGeom>
                <a:blipFill rotWithShape="0">
                  <a:blip r:embed="rId9"/>
                  <a:stretch>
                    <a:fillRect/>
                  </a:stretch>
                </a:blipFill>
                <a:ln>
                  <a:solidFill>
                    <a:schemeClr val="tx1"/>
                  </a:solidFill>
                </a:ln>
              </p:spPr>
              <p:txBody>
                <a:bodyPr/>
                <a:lstStyle/>
                <a:p>
                  <a:r>
                    <a:rPr lang="pt-BR">
                      <a:noFill/>
                    </a:rPr>
                    <a:t> </a:t>
                  </a:r>
                </a:p>
              </p:txBody>
            </p:sp>
          </mc:Fallback>
        </mc:AlternateContent>
        <p:grpSp>
          <p:nvGrpSpPr>
            <p:cNvPr id="25" name="Group 24"/>
            <p:cNvGrpSpPr/>
            <p:nvPr/>
          </p:nvGrpSpPr>
          <p:grpSpPr>
            <a:xfrm>
              <a:off x="5823064" y="2200573"/>
              <a:ext cx="468000" cy="539571"/>
              <a:chOff x="4419599" y="2282943"/>
              <a:chExt cx="468000" cy="539571"/>
            </a:xfrm>
          </p:grpSpPr>
          <p:sp>
            <p:nvSpPr>
              <p:cNvPr id="26" name="Oval 25"/>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27" name="Rectangle 26"/>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27" name="Rectangle 2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10"/>
                    <a:stretch>
                      <a:fillRect l="-150000" t="-117045" r="-151852" b="-165909"/>
                    </a:stretch>
                  </a:blipFill>
                </p:spPr>
                <p:txBody>
                  <a:bodyPr/>
                  <a:lstStyle/>
                  <a:p>
                    <a:r>
                      <a:rPr lang="pt-BR">
                        <a:noFill/>
                      </a:rPr>
                      <a:t> </a:t>
                    </a:r>
                  </a:p>
                </p:txBody>
              </p:sp>
            </mc:Fallback>
          </mc:AlternateContent>
        </p:grpSp>
        <p:cxnSp>
          <p:nvCxnSpPr>
            <p:cNvPr id="28" name="Straight Arrow Connector 27"/>
            <p:cNvCxnSpPr>
              <a:stCxn id="23" idx="3"/>
              <a:endCxn id="26" idx="2"/>
            </p:cNvCxnSpPr>
            <p:nvPr/>
          </p:nvCxnSpPr>
          <p:spPr>
            <a:xfrm>
              <a:off x="5487501" y="2048944"/>
              <a:ext cx="335563" cy="385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4" idx="3"/>
              <a:endCxn id="26" idx="2"/>
            </p:cNvCxnSpPr>
            <p:nvPr/>
          </p:nvCxnSpPr>
          <p:spPr>
            <a:xfrm flipV="1">
              <a:off x="5487501" y="2434573"/>
              <a:ext cx="335563" cy="445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p:cNvSpPr/>
                <p:nvPr/>
              </p:nvSpPr>
              <p:spPr>
                <a:xfrm>
                  <a:off x="6626627" y="1784937"/>
                  <a:ext cx="468000" cy="1299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𝒇</m:t>
                            </m:r>
                          </m:e>
                          <m:sup>
                            <m:r>
                              <a:rPr lang="pt-BR" b="0" i="1" smtClean="0">
                                <a:solidFill>
                                  <a:schemeClr val="tx1"/>
                                </a:solidFill>
                                <a:latin typeface="Cambria Math" panose="02040503050406030204" pitchFamily="18" charset="0"/>
                              </a:rPr>
                              <m:t>2</m:t>
                            </m:r>
                          </m:sup>
                        </m:sSup>
                      </m:oMath>
                    </m:oMathPara>
                  </a14:m>
                  <a:endParaRPr lang="pt-BR" dirty="0">
                    <a:solidFill>
                      <a:schemeClr val="tx1"/>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6626627" y="1784937"/>
                  <a:ext cx="468000" cy="1299272"/>
                </a:xfrm>
                <a:prstGeom prst="rect">
                  <a:avLst/>
                </a:prstGeom>
                <a:blipFill rotWithShape="0">
                  <a:blip r:embed="rId11"/>
                  <a:stretch>
                    <a:fillRect l="-2532"/>
                  </a:stretch>
                </a:blipFill>
                <a:ln>
                  <a:solidFill>
                    <a:schemeClr val="tx1"/>
                  </a:solidFill>
                </a:ln>
              </p:spPr>
              <p:txBody>
                <a:bodyPr/>
                <a:lstStyle/>
                <a:p>
                  <a:r>
                    <a:rPr lang="pt-BR">
                      <a:noFill/>
                    </a:rPr>
                    <a:t> </a:t>
                  </a:r>
                </a:p>
              </p:txBody>
            </p:sp>
          </mc:Fallback>
        </mc:AlternateContent>
        <p:cxnSp>
          <p:nvCxnSpPr>
            <p:cNvPr id="31" name="Straight Arrow Connector 30"/>
            <p:cNvCxnSpPr>
              <a:endCxn id="30" idx="1"/>
            </p:cNvCxnSpPr>
            <p:nvPr/>
          </p:nvCxnSpPr>
          <p:spPr>
            <a:xfrm>
              <a:off x="6312325" y="2434573"/>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31"/>
                <p:cNvSpPr/>
                <p:nvPr/>
              </p:nvSpPr>
              <p:spPr>
                <a:xfrm>
                  <a:off x="6235643" y="2101026"/>
                  <a:ext cx="4939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𝒖</m:t>
                            </m:r>
                          </m:e>
                          <m:sup>
                            <m:r>
                              <a:rPr lang="pt-BR" b="0" i="1" smtClean="0">
                                <a:latin typeface="Cambria Math" panose="02040503050406030204" pitchFamily="18" charset="0"/>
                              </a:rPr>
                              <m:t>2</m:t>
                            </m:r>
                          </m:sup>
                        </m:sSup>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235643" y="2101026"/>
                  <a:ext cx="493981" cy="369332"/>
                </a:xfrm>
                <a:prstGeom prst="rect">
                  <a:avLst/>
                </a:prstGeom>
                <a:blipFill rotWithShape="0">
                  <a:blip r:embed="rId12"/>
                  <a:stretch>
                    <a:fillRect/>
                  </a:stretch>
                </a:blipFill>
              </p:spPr>
              <p:txBody>
                <a:bodyPr/>
                <a:lstStyle/>
                <a:p>
                  <a:r>
                    <a:rPr lang="pt-BR">
                      <a:noFill/>
                    </a:rPr>
                    <a:t> </a:t>
                  </a:r>
                </a:p>
              </p:txBody>
            </p:sp>
          </mc:Fallback>
        </mc:AlternateContent>
        <p:cxnSp>
          <p:nvCxnSpPr>
            <p:cNvPr id="33" name="Straight Arrow Connector 32"/>
            <p:cNvCxnSpPr/>
            <p:nvPr/>
          </p:nvCxnSpPr>
          <p:spPr>
            <a:xfrm>
              <a:off x="4458107" y="2048944"/>
              <a:ext cx="5613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705199" y="2866997"/>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488729" y="2680310"/>
              <a:ext cx="350520" cy="369332"/>
            </a:xfrm>
            <a:prstGeom prst="rect">
              <a:avLst/>
            </a:prstGeom>
            <a:noFill/>
          </p:spPr>
          <p:txBody>
            <a:bodyPr wrap="square" rtlCol="0">
              <a:spAutoFit/>
            </a:bodyPr>
            <a:lstStyle/>
            <a:p>
              <a:r>
                <a:rPr lang="pt-BR" dirty="0"/>
                <a:t>1</a:t>
              </a:r>
            </a:p>
          </p:txBody>
        </p:sp>
        <mc:AlternateContent xmlns:mc="http://schemas.openxmlformats.org/markup-compatibility/2006" xmlns:a14="http://schemas.microsoft.com/office/drawing/2010/main">
          <mc:Choice Requires="a14">
            <p:sp>
              <p:nvSpPr>
                <p:cNvPr id="37" name="Rectangle 36"/>
                <p:cNvSpPr/>
                <p:nvPr/>
              </p:nvSpPr>
              <p:spPr>
                <a:xfrm>
                  <a:off x="4519935" y="1731694"/>
                  <a:ext cx="4778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𝒚</m:t>
                            </m:r>
                          </m:e>
                          <m:sup>
                            <m:r>
                              <a:rPr lang="pt-BR" i="1">
                                <a:latin typeface="Cambria Math" panose="02040503050406030204" pitchFamily="18" charset="0"/>
                              </a:rPr>
                              <m:t>1</m:t>
                            </m:r>
                          </m:sup>
                        </m:sSup>
                      </m:oMath>
                    </m:oMathPara>
                  </a14:m>
                  <a:endParaRPr lang="pt-BR" dirty="0"/>
                </a:p>
              </p:txBody>
            </p:sp>
          </mc:Choice>
          <mc:Fallback xmlns="">
            <p:sp>
              <p:nvSpPr>
                <p:cNvPr id="37" name="Rectangle 36"/>
                <p:cNvSpPr>
                  <a:spLocks noRot="1" noChangeAspect="1" noMove="1" noResize="1" noEditPoints="1" noAdjustHandles="1" noChangeArrowheads="1" noChangeShapeType="1" noTextEdit="1"/>
                </p:cNvSpPr>
                <p:nvPr/>
              </p:nvSpPr>
              <p:spPr>
                <a:xfrm>
                  <a:off x="4519935" y="1731694"/>
                  <a:ext cx="477823" cy="369332"/>
                </a:xfrm>
                <a:prstGeom prst="rect">
                  <a:avLst/>
                </a:prstGeom>
                <a:blipFill rotWithShape="0">
                  <a:blip r:embed="rId13"/>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4" name="Rectangle 93"/>
                <p:cNvSpPr/>
                <p:nvPr/>
              </p:nvSpPr>
              <p:spPr>
                <a:xfrm>
                  <a:off x="7645103" y="1814944"/>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𝑾</m:t>
                            </m:r>
                          </m:e>
                          <m:sup>
                            <m:r>
                              <a:rPr lang="pt-BR" b="0" i="1" smtClean="0">
                                <a:solidFill>
                                  <a:schemeClr val="tx1"/>
                                </a:solidFill>
                                <a:latin typeface="Cambria Math" panose="02040503050406030204" pitchFamily="18" charset="0"/>
                              </a:rPr>
                              <m:t>3</m:t>
                            </m:r>
                          </m:sup>
                        </m:sSup>
                      </m:oMath>
                    </m:oMathPara>
                  </a14:m>
                  <a:endParaRPr lang="pt-BR" dirty="0">
                    <a:solidFill>
                      <a:schemeClr val="tx1"/>
                    </a:solidFill>
                  </a:endParaRPr>
                </a:p>
              </p:txBody>
            </p:sp>
          </mc:Choice>
          <mc:Fallback xmlns="">
            <p:sp>
              <p:nvSpPr>
                <p:cNvPr id="94" name="Rectangle 93"/>
                <p:cNvSpPr>
                  <a:spLocks noRot="1" noChangeAspect="1" noMove="1" noResize="1" noEditPoints="1" noAdjustHandles="1" noChangeArrowheads="1" noChangeShapeType="1" noTextEdit="1"/>
                </p:cNvSpPr>
                <p:nvPr/>
              </p:nvSpPr>
              <p:spPr>
                <a:xfrm>
                  <a:off x="7645103" y="1814944"/>
                  <a:ext cx="468000" cy="468000"/>
                </a:xfrm>
                <a:prstGeom prst="rect">
                  <a:avLst/>
                </a:prstGeom>
                <a:blipFill rotWithShape="0">
                  <a:blip r:embed="rId14"/>
                  <a:stretch>
                    <a:fillRect l="-7595"/>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5" name="Rectangle 94"/>
                <p:cNvSpPr/>
                <p:nvPr/>
              </p:nvSpPr>
              <p:spPr>
                <a:xfrm>
                  <a:off x="7645103" y="2646216"/>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𝒃</m:t>
                            </m:r>
                          </m:e>
                          <m:sup>
                            <m:r>
                              <a:rPr lang="pt-BR" b="0" i="1" smtClean="0">
                                <a:solidFill>
                                  <a:schemeClr val="tx1"/>
                                </a:solidFill>
                                <a:latin typeface="Cambria Math" panose="02040503050406030204" pitchFamily="18" charset="0"/>
                              </a:rPr>
                              <m:t>3</m:t>
                            </m:r>
                          </m:sup>
                        </m:sSup>
                      </m:oMath>
                    </m:oMathPara>
                  </a14:m>
                  <a:endParaRPr lang="pt-BR" dirty="0">
                    <a:solidFill>
                      <a:schemeClr val="tx1"/>
                    </a:solidFill>
                  </a:endParaRPr>
                </a:p>
              </p:txBody>
            </p:sp>
          </mc:Choice>
          <mc:Fallback xmlns="">
            <p:sp>
              <p:nvSpPr>
                <p:cNvPr id="95" name="Rectangle 94"/>
                <p:cNvSpPr>
                  <a:spLocks noRot="1" noChangeAspect="1" noMove="1" noResize="1" noEditPoints="1" noAdjustHandles="1" noChangeArrowheads="1" noChangeShapeType="1" noTextEdit="1"/>
                </p:cNvSpPr>
                <p:nvPr/>
              </p:nvSpPr>
              <p:spPr>
                <a:xfrm>
                  <a:off x="7645103" y="2646216"/>
                  <a:ext cx="468000" cy="468000"/>
                </a:xfrm>
                <a:prstGeom prst="rect">
                  <a:avLst/>
                </a:prstGeom>
                <a:blipFill rotWithShape="0">
                  <a:blip r:embed="rId15"/>
                  <a:stretch>
                    <a:fillRect/>
                  </a:stretch>
                </a:blipFill>
                <a:ln>
                  <a:solidFill>
                    <a:schemeClr val="tx1"/>
                  </a:solidFill>
                </a:ln>
              </p:spPr>
              <p:txBody>
                <a:bodyPr/>
                <a:lstStyle/>
                <a:p>
                  <a:r>
                    <a:rPr lang="pt-BR">
                      <a:noFill/>
                    </a:rPr>
                    <a:t> </a:t>
                  </a:r>
                </a:p>
              </p:txBody>
            </p:sp>
          </mc:Fallback>
        </mc:AlternateContent>
        <p:grpSp>
          <p:nvGrpSpPr>
            <p:cNvPr id="96" name="Group 95"/>
            <p:cNvGrpSpPr/>
            <p:nvPr/>
          </p:nvGrpSpPr>
          <p:grpSpPr>
            <a:xfrm>
              <a:off x="8448666" y="2200573"/>
              <a:ext cx="468000" cy="539571"/>
              <a:chOff x="4419599" y="2282943"/>
              <a:chExt cx="468000" cy="539571"/>
            </a:xfrm>
          </p:grpSpPr>
          <p:sp>
            <p:nvSpPr>
              <p:cNvPr id="97" name="Oval 96"/>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98" name="Rectangle 97"/>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98" name="Rectangle 97"/>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4"/>
                    <a:stretch>
                      <a:fillRect l="-151852" t="-117045" r="-150000" b="-165909"/>
                    </a:stretch>
                  </a:blipFill>
                </p:spPr>
                <p:txBody>
                  <a:bodyPr/>
                  <a:lstStyle/>
                  <a:p>
                    <a:r>
                      <a:rPr lang="pt-BR">
                        <a:noFill/>
                      </a:rPr>
                      <a:t> </a:t>
                    </a:r>
                  </a:p>
                </p:txBody>
              </p:sp>
            </mc:Fallback>
          </mc:AlternateContent>
        </p:grpSp>
        <p:cxnSp>
          <p:nvCxnSpPr>
            <p:cNvPr id="99" name="Straight Arrow Connector 98"/>
            <p:cNvCxnSpPr>
              <a:stCxn id="94" idx="3"/>
              <a:endCxn id="97" idx="2"/>
            </p:cNvCxnSpPr>
            <p:nvPr/>
          </p:nvCxnSpPr>
          <p:spPr>
            <a:xfrm>
              <a:off x="8113103" y="2048944"/>
              <a:ext cx="335563" cy="385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95" idx="3"/>
              <a:endCxn id="97" idx="2"/>
            </p:cNvCxnSpPr>
            <p:nvPr/>
          </p:nvCxnSpPr>
          <p:spPr>
            <a:xfrm flipV="1">
              <a:off x="8113103" y="2434573"/>
              <a:ext cx="335563" cy="445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Rectangle 100"/>
                <p:cNvSpPr/>
                <p:nvPr/>
              </p:nvSpPr>
              <p:spPr>
                <a:xfrm>
                  <a:off x="9252229" y="1784937"/>
                  <a:ext cx="468000" cy="1299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𝒇</m:t>
                            </m:r>
                          </m:e>
                          <m:sup>
                            <m:r>
                              <a:rPr lang="pt-BR" b="0" i="1" smtClean="0">
                                <a:solidFill>
                                  <a:schemeClr val="tx1"/>
                                </a:solidFill>
                                <a:latin typeface="Cambria Math" panose="02040503050406030204" pitchFamily="18" charset="0"/>
                              </a:rPr>
                              <m:t>3</m:t>
                            </m:r>
                          </m:sup>
                        </m:sSup>
                      </m:oMath>
                    </m:oMathPara>
                  </a14:m>
                  <a:endParaRPr lang="pt-BR" dirty="0">
                    <a:solidFill>
                      <a:schemeClr val="tx1"/>
                    </a:solidFill>
                  </a:endParaRPr>
                </a:p>
              </p:txBody>
            </p:sp>
          </mc:Choice>
          <mc:Fallback xmlns="">
            <p:sp>
              <p:nvSpPr>
                <p:cNvPr id="101" name="Rectangle 100"/>
                <p:cNvSpPr>
                  <a:spLocks noRot="1" noChangeAspect="1" noMove="1" noResize="1" noEditPoints="1" noAdjustHandles="1" noChangeArrowheads="1" noChangeShapeType="1" noTextEdit="1"/>
                </p:cNvSpPr>
                <p:nvPr/>
              </p:nvSpPr>
              <p:spPr>
                <a:xfrm>
                  <a:off x="9252229" y="1784937"/>
                  <a:ext cx="468000" cy="1299272"/>
                </a:xfrm>
                <a:prstGeom prst="rect">
                  <a:avLst/>
                </a:prstGeom>
                <a:blipFill rotWithShape="0">
                  <a:blip r:embed="rId16"/>
                  <a:stretch>
                    <a:fillRect l="-2532"/>
                  </a:stretch>
                </a:blipFill>
                <a:ln>
                  <a:solidFill>
                    <a:schemeClr val="tx1"/>
                  </a:solidFill>
                </a:ln>
              </p:spPr>
              <p:txBody>
                <a:bodyPr/>
                <a:lstStyle/>
                <a:p>
                  <a:r>
                    <a:rPr lang="pt-BR">
                      <a:noFill/>
                    </a:rPr>
                    <a:t> </a:t>
                  </a:r>
                </a:p>
              </p:txBody>
            </p:sp>
          </mc:Fallback>
        </mc:AlternateContent>
        <p:cxnSp>
          <p:nvCxnSpPr>
            <p:cNvPr id="102" name="Straight Arrow Connector 101"/>
            <p:cNvCxnSpPr>
              <a:endCxn id="101" idx="1"/>
            </p:cNvCxnSpPr>
            <p:nvPr/>
          </p:nvCxnSpPr>
          <p:spPr>
            <a:xfrm>
              <a:off x="8937927" y="2434573"/>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Rectangle 102"/>
                <p:cNvSpPr/>
                <p:nvPr/>
              </p:nvSpPr>
              <p:spPr>
                <a:xfrm>
                  <a:off x="8861245" y="2101026"/>
                  <a:ext cx="4939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𝒖</m:t>
                            </m:r>
                          </m:e>
                          <m:sup>
                            <m:r>
                              <a:rPr lang="pt-BR" b="0" i="1" smtClean="0">
                                <a:latin typeface="Cambria Math" panose="02040503050406030204" pitchFamily="18" charset="0"/>
                              </a:rPr>
                              <m:t>3</m:t>
                            </m:r>
                          </m:sup>
                        </m:sSup>
                      </m:oMath>
                    </m:oMathPara>
                  </a14:m>
                  <a:endParaRPr lang="pt-BR" dirty="0"/>
                </a:p>
              </p:txBody>
            </p:sp>
          </mc:Choice>
          <mc:Fallback xmlns="">
            <p:sp>
              <p:nvSpPr>
                <p:cNvPr id="103" name="Rectangle 102"/>
                <p:cNvSpPr>
                  <a:spLocks noRot="1" noChangeAspect="1" noMove="1" noResize="1" noEditPoints="1" noAdjustHandles="1" noChangeArrowheads="1" noChangeShapeType="1" noTextEdit="1"/>
                </p:cNvSpPr>
                <p:nvPr/>
              </p:nvSpPr>
              <p:spPr>
                <a:xfrm>
                  <a:off x="8861245" y="2101026"/>
                  <a:ext cx="493981" cy="369332"/>
                </a:xfrm>
                <a:prstGeom prst="rect">
                  <a:avLst/>
                </a:prstGeom>
                <a:blipFill rotWithShape="0">
                  <a:blip r:embed="rId17"/>
                  <a:stretch>
                    <a:fillRect/>
                  </a:stretch>
                </a:blipFill>
              </p:spPr>
              <p:txBody>
                <a:bodyPr/>
                <a:lstStyle/>
                <a:p>
                  <a:r>
                    <a:rPr lang="pt-BR">
                      <a:noFill/>
                    </a:rPr>
                    <a:t> </a:t>
                  </a:r>
                </a:p>
              </p:txBody>
            </p:sp>
          </mc:Fallback>
        </mc:AlternateContent>
        <p:cxnSp>
          <p:nvCxnSpPr>
            <p:cNvPr id="104" name="Straight Arrow Connector 103"/>
            <p:cNvCxnSpPr/>
            <p:nvPr/>
          </p:nvCxnSpPr>
          <p:spPr>
            <a:xfrm>
              <a:off x="7083709" y="2048944"/>
              <a:ext cx="5613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7330801" y="2866997"/>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7114331" y="2680310"/>
              <a:ext cx="350520" cy="369332"/>
            </a:xfrm>
            <a:prstGeom prst="rect">
              <a:avLst/>
            </a:prstGeom>
            <a:noFill/>
          </p:spPr>
          <p:txBody>
            <a:bodyPr wrap="square" rtlCol="0">
              <a:spAutoFit/>
            </a:bodyPr>
            <a:lstStyle/>
            <a:p>
              <a:r>
                <a:rPr lang="pt-BR" dirty="0"/>
                <a:t>1</a:t>
              </a:r>
            </a:p>
          </p:txBody>
        </p:sp>
        <mc:AlternateContent xmlns:mc="http://schemas.openxmlformats.org/markup-compatibility/2006" xmlns:a14="http://schemas.microsoft.com/office/drawing/2010/main">
          <mc:Choice Requires="a14">
            <p:sp>
              <p:nvSpPr>
                <p:cNvPr id="107" name="Rectangle 106"/>
                <p:cNvSpPr/>
                <p:nvPr/>
              </p:nvSpPr>
              <p:spPr>
                <a:xfrm>
                  <a:off x="7145537" y="1731694"/>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𝒚</m:t>
                            </m:r>
                          </m:e>
                          <m:sup>
                            <m:r>
                              <a:rPr lang="pt-BR" b="0" i="1" smtClean="0">
                                <a:latin typeface="Cambria Math" panose="02040503050406030204" pitchFamily="18" charset="0"/>
                              </a:rPr>
                              <m:t>2</m:t>
                            </m:r>
                          </m:sup>
                        </m:sSup>
                      </m:oMath>
                    </m:oMathPara>
                  </a14:m>
                  <a:endParaRPr lang="pt-BR" dirty="0"/>
                </a:p>
              </p:txBody>
            </p:sp>
          </mc:Choice>
          <mc:Fallback xmlns="">
            <p:sp>
              <p:nvSpPr>
                <p:cNvPr id="107" name="Rectangle 106"/>
                <p:cNvSpPr>
                  <a:spLocks noRot="1" noChangeAspect="1" noMove="1" noResize="1" noEditPoints="1" noAdjustHandles="1" noChangeArrowheads="1" noChangeShapeType="1" noTextEdit="1"/>
                </p:cNvSpPr>
                <p:nvPr/>
              </p:nvSpPr>
              <p:spPr>
                <a:xfrm>
                  <a:off x="7145537" y="1731694"/>
                  <a:ext cx="482761" cy="369332"/>
                </a:xfrm>
                <a:prstGeom prst="rect">
                  <a:avLst/>
                </a:prstGeom>
                <a:blipFill rotWithShape="0">
                  <a:blip r:embed="rId18"/>
                  <a:stretch>
                    <a:fillRect b="-6557"/>
                  </a:stretch>
                </a:blipFill>
              </p:spPr>
              <p:txBody>
                <a:bodyPr/>
                <a:lstStyle/>
                <a:p>
                  <a:r>
                    <a:rPr lang="pt-BR">
                      <a:noFill/>
                    </a:rPr>
                    <a:t> </a:t>
                  </a:r>
                </a:p>
              </p:txBody>
            </p:sp>
          </mc:Fallback>
        </mc:AlternateContent>
        <p:cxnSp>
          <p:nvCxnSpPr>
            <p:cNvPr id="108" name="Straight Arrow Connector 107"/>
            <p:cNvCxnSpPr/>
            <p:nvPr/>
          </p:nvCxnSpPr>
          <p:spPr>
            <a:xfrm>
              <a:off x="9720229" y="2437096"/>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Rectangle 108"/>
                <p:cNvSpPr/>
                <p:nvPr/>
              </p:nvSpPr>
              <p:spPr>
                <a:xfrm>
                  <a:off x="9685735" y="2080815"/>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𝒚</m:t>
                            </m:r>
                          </m:e>
                          <m:sup>
                            <m:r>
                              <a:rPr lang="pt-BR" b="0" i="1" smtClean="0">
                                <a:latin typeface="Cambria Math" panose="02040503050406030204" pitchFamily="18" charset="0"/>
                              </a:rPr>
                              <m:t>3</m:t>
                            </m:r>
                          </m:sup>
                        </m:sSup>
                      </m:oMath>
                    </m:oMathPara>
                  </a14:m>
                  <a:endParaRPr lang="pt-BR" dirty="0"/>
                </a:p>
              </p:txBody>
            </p:sp>
          </mc:Choice>
          <mc:Fallback xmlns="">
            <p:sp>
              <p:nvSpPr>
                <p:cNvPr id="109" name="Rectangle 108"/>
                <p:cNvSpPr>
                  <a:spLocks noRot="1" noChangeAspect="1" noMove="1" noResize="1" noEditPoints="1" noAdjustHandles="1" noChangeArrowheads="1" noChangeShapeType="1" noTextEdit="1"/>
                </p:cNvSpPr>
                <p:nvPr/>
              </p:nvSpPr>
              <p:spPr>
                <a:xfrm>
                  <a:off x="9685735" y="2080815"/>
                  <a:ext cx="482761" cy="369332"/>
                </a:xfrm>
                <a:prstGeom prst="rect">
                  <a:avLst/>
                </a:prstGeom>
                <a:blipFill rotWithShape="0">
                  <a:blip r:embed="rId19"/>
                  <a:stretch>
                    <a:fillRect b="-6557"/>
                  </a:stretch>
                </a:blipFill>
              </p:spPr>
              <p:txBody>
                <a:bodyPr/>
                <a:lstStyle/>
                <a:p>
                  <a:r>
                    <a:rPr lang="pt-BR">
                      <a:noFill/>
                    </a:rPr>
                    <a:t> </a:t>
                  </a:r>
                </a:p>
              </p:txBody>
            </p:sp>
          </mc:Fallback>
        </mc:AlternateContent>
        <p:sp>
          <p:nvSpPr>
            <p:cNvPr id="110" name="Right Brace 109"/>
            <p:cNvSpPr/>
            <p:nvPr/>
          </p:nvSpPr>
          <p:spPr>
            <a:xfrm rot="16200000">
              <a:off x="3308508" y="359840"/>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1" name="TextBox 110"/>
            <p:cNvSpPr txBox="1"/>
            <p:nvPr/>
          </p:nvSpPr>
          <p:spPr>
            <a:xfrm>
              <a:off x="2215705" y="1055413"/>
              <a:ext cx="2409677" cy="369332"/>
            </a:xfrm>
            <a:prstGeom prst="rect">
              <a:avLst/>
            </a:prstGeom>
            <a:noFill/>
          </p:spPr>
          <p:txBody>
            <a:bodyPr wrap="square" rtlCol="0">
              <a:spAutoFit/>
            </a:bodyPr>
            <a:lstStyle/>
            <a:p>
              <a:pPr algn="ctr"/>
              <a:r>
                <a:rPr lang="pt-BR" dirty="0"/>
                <a:t>Primeira camada</a:t>
              </a:r>
            </a:p>
          </p:txBody>
        </p:sp>
        <p:sp>
          <p:nvSpPr>
            <p:cNvPr id="112" name="Right Brace 111"/>
            <p:cNvSpPr/>
            <p:nvPr/>
          </p:nvSpPr>
          <p:spPr>
            <a:xfrm rot="16200000">
              <a:off x="5924327" y="359840"/>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3" name="TextBox 112"/>
            <p:cNvSpPr txBox="1"/>
            <p:nvPr/>
          </p:nvSpPr>
          <p:spPr>
            <a:xfrm>
              <a:off x="4831524" y="1055413"/>
              <a:ext cx="2409677" cy="369332"/>
            </a:xfrm>
            <a:prstGeom prst="rect">
              <a:avLst/>
            </a:prstGeom>
            <a:noFill/>
          </p:spPr>
          <p:txBody>
            <a:bodyPr wrap="square" rtlCol="0">
              <a:spAutoFit/>
            </a:bodyPr>
            <a:lstStyle/>
            <a:p>
              <a:pPr algn="ctr"/>
              <a:r>
                <a:rPr lang="pt-BR" dirty="0"/>
                <a:t>Segunda camada</a:t>
              </a:r>
            </a:p>
          </p:txBody>
        </p:sp>
        <p:sp>
          <p:nvSpPr>
            <p:cNvPr id="114" name="Right Brace 113"/>
            <p:cNvSpPr/>
            <p:nvPr/>
          </p:nvSpPr>
          <p:spPr>
            <a:xfrm rot="16200000">
              <a:off x="8540146" y="368969"/>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5" name="TextBox 114"/>
            <p:cNvSpPr txBox="1"/>
            <p:nvPr/>
          </p:nvSpPr>
          <p:spPr>
            <a:xfrm>
              <a:off x="7447343" y="1064542"/>
              <a:ext cx="2409677" cy="369332"/>
            </a:xfrm>
            <a:prstGeom prst="rect">
              <a:avLst/>
            </a:prstGeom>
            <a:noFill/>
          </p:spPr>
          <p:txBody>
            <a:bodyPr wrap="square" rtlCol="0">
              <a:spAutoFit/>
            </a:bodyPr>
            <a:lstStyle/>
            <a:p>
              <a:pPr algn="ctr"/>
              <a:r>
                <a:rPr lang="pt-BR" dirty="0"/>
                <a:t>Terceira camada</a:t>
              </a:r>
            </a:p>
          </p:txBody>
        </p:sp>
        <mc:AlternateContent xmlns:mc="http://schemas.openxmlformats.org/markup-compatibility/2006" xmlns:a14="http://schemas.microsoft.com/office/drawing/2010/main">
          <mc:Choice Requires="a14">
            <p:sp>
              <p:nvSpPr>
                <p:cNvPr id="116" name="Rectangle 115"/>
                <p:cNvSpPr/>
                <p:nvPr/>
              </p:nvSpPr>
              <p:spPr>
                <a:xfrm>
                  <a:off x="2225829" y="3469813"/>
                  <a:ext cx="247936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1</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1</m:t>
                            </m:r>
                          </m:sup>
                        </m:sSup>
                        <m:d>
                          <m:dPr>
                            <m:ctrlPr>
                              <a:rPr lang="pt-BR"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1</m:t>
                                </m:r>
                              </m:sup>
                            </m:sSup>
                            <m:r>
                              <a:rPr lang="pt-BR" b="1" i="1">
                                <a:latin typeface="Cambria Math" panose="02040503050406030204" pitchFamily="18" charset="0"/>
                              </a:rPr>
                              <m:t>𝒙</m:t>
                            </m:r>
                            <m:r>
                              <m:rPr>
                                <m:nor/>
                              </m:rPr>
                              <a:rPr lang="pt-BR" b="1" dirty="0"/>
                              <m:t> </m:t>
                            </m:r>
                            <m:r>
                              <a:rPr lang="pt-BR" b="0" i="1" dirty="0"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i="1">
                                    <a:latin typeface="Cambria Math" panose="02040503050406030204" pitchFamily="18" charset="0"/>
                                  </a:rPr>
                                  <m:t>1</m:t>
                                </m:r>
                              </m:sup>
                            </m:sSup>
                          </m:e>
                        </m:d>
                      </m:oMath>
                    </m:oMathPara>
                  </a14:m>
                  <a:endParaRPr lang="pt-BR" dirty="0"/>
                </a:p>
              </p:txBody>
            </p:sp>
          </mc:Choice>
          <mc:Fallback xmlns="">
            <p:sp>
              <p:nvSpPr>
                <p:cNvPr id="116" name="Rectangle 115"/>
                <p:cNvSpPr>
                  <a:spLocks noRot="1" noChangeAspect="1" noMove="1" noResize="1" noEditPoints="1" noAdjustHandles="1" noChangeArrowheads="1" noChangeShapeType="1" noTextEdit="1"/>
                </p:cNvSpPr>
                <p:nvPr/>
              </p:nvSpPr>
              <p:spPr>
                <a:xfrm>
                  <a:off x="2225829" y="3469813"/>
                  <a:ext cx="2479369" cy="369332"/>
                </a:xfrm>
                <a:prstGeom prst="rect">
                  <a:avLst/>
                </a:prstGeom>
                <a:blipFill rotWithShape="0">
                  <a:blip r:embed="rId20"/>
                  <a:stretch>
                    <a:fillRect b="-13115"/>
                  </a:stretch>
                </a:blipFill>
              </p:spPr>
              <p:txBody>
                <a:bodyPr/>
                <a:lstStyle/>
                <a:p>
                  <a:r>
                    <a:rPr lang="pt-BR">
                      <a:noFill/>
                    </a:rPr>
                    <a:t> </a:t>
                  </a:r>
                </a:p>
              </p:txBody>
            </p:sp>
          </mc:Fallback>
        </mc:AlternateContent>
        <p:sp>
          <p:nvSpPr>
            <p:cNvPr id="117" name="Right Brace 116"/>
            <p:cNvSpPr/>
            <p:nvPr/>
          </p:nvSpPr>
          <p:spPr>
            <a:xfrm rot="5400000">
              <a:off x="3308507" y="2072172"/>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8" name="Rectangle 117"/>
                <p:cNvSpPr/>
                <p:nvPr/>
              </p:nvSpPr>
              <p:spPr>
                <a:xfrm>
                  <a:off x="4771957" y="3469813"/>
                  <a:ext cx="247936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a:latin typeface="Cambria Math" panose="02040503050406030204" pitchFamily="18" charset="0"/>
                              </a:rPr>
                              <m:t>𝒚</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b="0" i="1" smtClean="0">
                                <a:latin typeface="Cambria Math" panose="02040503050406030204" pitchFamily="18" charset="0"/>
                              </a:rPr>
                              <m:t>2</m:t>
                            </m:r>
                          </m:sup>
                        </m:sSup>
                        <m:d>
                          <m:dPr>
                            <m:ctrlPr>
                              <a:rPr lang="pt-BR"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b="0" i="1" smtClean="0">
                                    <a:latin typeface="Cambria Math" panose="02040503050406030204" pitchFamily="18" charset="0"/>
                                  </a:rPr>
                                  <m:t>2</m:t>
                                </m:r>
                              </m:sup>
                            </m:sSup>
                            <m:sSup>
                              <m:sSupPr>
                                <m:ctrlPr>
                                  <a:rPr lang="pt-BR"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1</m:t>
                                </m:r>
                              </m:sup>
                            </m:sSup>
                            <m:r>
                              <a:rPr lang="pt-BR" b="0" i="1" dirty="0"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b="0" i="1" smtClean="0">
                                    <a:latin typeface="Cambria Math" panose="02040503050406030204" pitchFamily="18" charset="0"/>
                                  </a:rPr>
                                  <m:t>2</m:t>
                                </m:r>
                              </m:sup>
                            </m:sSup>
                          </m:e>
                        </m:d>
                      </m:oMath>
                    </m:oMathPara>
                  </a14:m>
                  <a:endParaRPr lang="pt-BR" dirty="0"/>
                </a:p>
              </p:txBody>
            </p:sp>
          </mc:Choice>
          <mc:Fallback xmlns="">
            <p:sp>
              <p:nvSpPr>
                <p:cNvPr id="118" name="Rectangle 117"/>
                <p:cNvSpPr>
                  <a:spLocks noRot="1" noChangeAspect="1" noMove="1" noResize="1" noEditPoints="1" noAdjustHandles="1" noChangeArrowheads="1" noChangeShapeType="1" noTextEdit="1"/>
                </p:cNvSpPr>
                <p:nvPr/>
              </p:nvSpPr>
              <p:spPr>
                <a:xfrm>
                  <a:off x="4771957" y="3469813"/>
                  <a:ext cx="2479369" cy="369332"/>
                </a:xfrm>
                <a:prstGeom prst="rect">
                  <a:avLst/>
                </a:prstGeom>
                <a:blipFill rotWithShape="0">
                  <a:blip r:embed="rId21"/>
                  <a:stretch>
                    <a:fillRect b="-13115"/>
                  </a:stretch>
                </a:blipFill>
              </p:spPr>
              <p:txBody>
                <a:bodyPr/>
                <a:lstStyle/>
                <a:p>
                  <a:r>
                    <a:rPr lang="pt-BR">
                      <a:noFill/>
                    </a:rPr>
                    <a:t> </a:t>
                  </a:r>
                </a:p>
              </p:txBody>
            </p:sp>
          </mc:Fallback>
        </mc:AlternateContent>
        <p:sp>
          <p:nvSpPr>
            <p:cNvPr id="119" name="Right Brace 118"/>
            <p:cNvSpPr/>
            <p:nvPr/>
          </p:nvSpPr>
          <p:spPr>
            <a:xfrm rot="5400000">
              <a:off x="5854635" y="2072172"/>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0" name="Rectangle 119"/>
                <p:cNvSpPr/>
                <p:nvPr/>
              </p:nvSpPr>
              <p:spPr>
                <a:xfrm>
                  <a:off x="7447343" y="3469813"/>
                  <a:ext cx="247936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a:latin typeface="Cambria Math" panose="02040503050406030204" pitchFamily="18" charset="0"/>
                              </a:rPr>
                              <m:t>𝒚</m:t>
                            </m:r>
                          </m:e>
                          <m:sup>
                            <m:r>
                              <a:rPr lang="pt-BR" b="0" i="1" smtClean="0">
                                <a:latin typeface="Cambria Math" panose="02040503050406030204" pitchFamily="18" charset="0"/>
                              </a:rPr>
                              <m:t>3</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b="0" i="1" smtClean="0">
                                <a:latin typeface="Cambria Math" panose="02040503050406030204" pitchFamily="18" charset="0"/>
                              </a:rPr>
                              <m:t>3</m:t>
                            </m:r>
                          </m:sup>
                        </m:sSup>
                        <m:d>
                          <m:dPr>
                            <m:ctrlPr>
                              <a:rPr lang="pt-BR"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b="0" i="1" smtClean="0">
                                    <a:latin typeface="Cambria Math" panose="02040503050406030204" pitchFamily="18" charset="0"/>
                                  </a:rPr>
                                  <m:t>3</m:t>
                                </m:r>
                              </m:sup>
                            </m:sSup>
                            <m:sSup>
                              <m:sSupPr>
                                <m:ctrlPr>
                                  <a:rPr lang="pt-BR" i="1">
                                    <a:latin typeface="Cambria Math" panose="02040503050406030204" pitchFamily="18" charset="0"/>
                                  </a:rPr>
                                </m:ctrlPr>
                              </m:sSupPr>
                              <m:e>
                                <m:r>
                                  <a:rPr lang="pt-BR" b="1" i="1">
                                    <a:latin typeface="Cambria Math" panose="02040503050406030204" pitchFamily="18" charset="0"/>
                                  </a:rPr>
                                  <m:t>𝒚</m:t>
                                </m:r>
                              </m:e>
                              <m:sup>
                                <m:r>
                                  <a:rPr lang="pt-BR" b="0" i="1" smtClean="0">
                                    <a:latin typeface="Cambria Math" panose="02040503050406030204" pitchFamily="18" charset="0"/>
                                  </a:rPr>
                                  <m:t>2</m:t>
                                </m:r>
                              </m:sup>
                            </m:sSup>
                            <m:r>
                              <a:rPr lang="pt-BR" b="0" i="1" dirty="0"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b="0" i="1" smtClean="0">
                                    <a:latin typeface="Cambria Math" panose="02040503050406030204" pitchFamily="18" charset="0"/>
                                  </a:rPr>
                                  <m:t>3</m:t>
                                </m:r>
                              </m:sup>
                            </m:sSup>
                          </m:e>
                        </m:d>
                      </m:oMath>
                    </m:oMathPara>
                  </a14:m>
                  <a:endParaRPr lang="pt-BR" dirty="0"/>
                </a:p>
              </p:txBody>
            </p:sp>
          </mc:Choice>
          <mc:Fallback xmlns="">
            <p:sp>
              <p:nvSpPr>
                <p:cNvPr id="120" name="Rectangle 119"/>
                <p:cNvSpPr>
                  <a:spLocks noRot="1" noChangeAspect="1" noMove="1" noResize="1" noEditPoints="1" noAdjustHandles="1" noChangeArrowheads="1" noChangeShapeType="1" noTextEdit="1"/>
                </p:cNvSpPr>
                <p:nvPr/>
              </p:nvSpPr>
              <p:spPr>
                <a:xfrm>
                  <a:off x="7447343" y="3469813"/>
                  <a:ext cx="2479369" cy="369332"/>
                </a:xfrm>
                <a:prstGeom prst="rect">
                  <a:avLst/>
                </a:prstGeom>
                <a:blipFill rotWithShape="0">
                  <a:blip r:embed="rId22"/>
                  <a:stretch>
                    <a:fillRect b="-13115"/>
                  </a:stretch>
                </a:blipFill>
              </p:spPr>
              <p:txBody>
                <a:bodyPr/>
                <a:lstStyle/>
                <a:p>
                  <a:r>
                    <a:rPr lang="pt-BR">
                      <a:noFill/>
                    </a:rPr>
                    <a:t> </a:t>
                  </a:r>
                </a:p>
              </p:txBody>
            </p:sp>
          </mc:Fallback>
        </mc:AlternateContent>
        <p:sp>
          <p:nvSpPr>
            <p:cNvPr id="121" name="Right Brace 120"/>
            <p:cNvSpPr/>
            <p:nvPr/>
          </p:nvSpPr>
          <p:spPr>
            <a:xfrm rot="5400000">
              <a:off x="8530021" y="2072172"/>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1410454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p:cNvGrpSpPr/>
          <p:nvPr/>
        </p:nvGrpSpPr>
        <p:grpSpPr>
          <a:xfrm>
            <a:off x="3086087" y="1423393"/>
            <a:ext cx="7832137" cy="4291311"/>
            <a:chOff x="3086087" y="1423393"/>
            <a:chExt cx="7832137" cy="4291311"/>
          </a:xfrm>
        </p:grpSpPr>
        <mc:AlternateContent xmlns:mc="http://schemas.openxmlformats.org/markup-compatibility/2006" xmlns:a14="http://schemas.microsoft.com/office/drawing/2010/main">
          <mc:Choice Requires="a14">
            <p:sp>
              <p:nvSpPr>
                <p:cNvPr id="4" name="Rectangle 3"/>
                <p:cNvSpPr/>
                <p:nvPr/>
              </p:nvSpPr>
              <p:spPr>
                <a:xfrm>
                  <a:off x="6675250" y="2674587"/>
                  <a:ext cx="540000" cy="5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𝑓</m:t>
                        </m:r>
                        <m:r>
                          <a:rPr lang="pt-BR" b="0" i="1"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6675250" y="2674587"/>
                  <a:ext cx="540000" cy="540000"/>
                </a:xfrm>
                <a:prstGeom prst="rect">
                  <a:avLst/>
                </a:prstGeom>
                <a:blipFill rotWithShape="0">
                  <a:blip r:embed="rId2"/>
                  <a:stretch>
                    <a:fillRect l="-10989" r="-2198"/>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6675250" y="3924267"/>
                  <a:ext cx="540000" cy="5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𝑓</m:t>
                        </m:r>
                        <m:r>
                          <a:rPr lang="pt-BR" b="0" i="1"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6675250" y="3924267"/>
                  <a:ext cx="540000" cy="540000"/>
                </a:xfrm>
                <a:prstGeom prst="rect">
                  <a:avLst/>
                </a:prstGeom>
                <a:blipFill rotWithShape="0">
                  <a:blip r:embed="rId2"/>
                  <a:stretch>
                    <a:fillRect l="-10989" r="-2198"/>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9786981" y="3223227"/>
                  <a:ext cx="540000" cy="5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𝑓</m:t>
                        </m:r>
                        <m:r>
                          <a:rPr lang="pt-BR" b="0" i="1"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9786981" y="3223227"/>
                  <a:ext cx="540000" cy="540000"/>
                </a:xfrm>
                <a:prstGeom prst="rect">
                  <a:avLst/>
                </a:prstGeom>
                <a:blipFill rotWithShape="0">
                  <a:blip r:embed="rId3"/>
                  <a:stretch>
                    <a:fillRect l="-10989" r="-2198"/>
                  </a:stretch>
                </a:blipFill>
                <a:ln>
                  <a:solidFill>
                    <a:schemeClr val="tx1"/>
                  </a:solidFill>
                </a:ln>
              </p:spPr>
              <p:txBody>
                <a:bodyPr/>
                <a:lstStyle/>
                <a:p>
                  <a:r>
                    <a:rPr lang="pt-BR">
                      <a:noFill/>
                    </a:rPr>
                    <a:t> </a:t>
                  </a:r>
                </a:p>
              </p:txBody>
            </p:sp>
          </mc:Fallback>
        </mc:AlternateContent>
        <p:grpSp>
          <p:nvGrpSpPr>
            <p:cNvPr id="7" name="Group 6"/>
            <p:cNvGrpSpPr/>
            <p:nvPr/>
          </p:nvGrpSpPr>
          <p:grpSpPr>
            <a:xfrm>
              <a:off x="5757023" y="2674259"/>
              <a:ext cx="540000" cy="539571"/>
              <a:chOff x="4419599" y="2282943"/>
              <a:chExt cx="468000" cy="539571"/>
            </a:xfrm>
          </p:grpSpPr>
          <p:sp>
            <p:nvSpPr>
              <p:cNvPr id="8" name="Oval 7"/>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9" name="Rectangle 8"/>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7" name="Rectangle 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4"/>
                    <a:stretch>
                      <a:fillRect l="-154717" t="-117045" r="-154717" b="-165909"/>
                    </a:stretch>
                  </a:blipFill>
                </p:spPr>
                <p:txBody>
                  <a:bodyPr/>
                  <a:lstStyle/>
                  <a:p>
                    <a:r>
                      <a:rPr lang="pt-BR">
                        <a:noFill/>
                      </a:rPr>
                      <a:t> </a:t>
                    </a:r>
                  </a:p>
                </p:txBody>
              </p:sp>
            </mc:Fallback>
          </mc:AlternateContent>
        </p:grpSp>
        <p:cxnSp>
          <p:nvCxnSpPr>
            <p:cNvPr id="11" name="Straight Arrow Connector 10"/>
            <p:cNvCxnSpPr/>
            <p:nvPr/>
          </p:nvCxnSpPr>
          <p:spPr>
            <a:xfrm>
              <a:off x="6297023" y="2905945"/>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750690" y="3924696"/>
              <a:ext cx="540000" cy="539571"/>
              <a:chOff x="4419599" y="2282943"/>
              <a:chExt cx="468000" cy="539571"/>
            </a:xfrm>
          </p:grpSpPr>
          <p:sp>
            <p:nvSpPr>
              <p:cNvPr id="15" name="Oval 14"/>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16" name="Rectangle 15"/>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7" name="Rectangle 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4"/>
                    <a:stretch>
                      <a:fillRect l="-154717" t="-117045" r="-154717" b="-165909"/>
                    </a:stretch>
                  </a:blipFill>
                </p:spPr>
                <p:txBody>
                  <a:bodyPr/>
                  <a:lstStyle/>
                  <a:p>
                    <a:r>
                      <a:rPr lang="pt-BR">
                        <a:noFill/>
                      </a:rPr>
                      <a:t> </a:t>
                    </a:r>
                  </a:p>
                </p:txBody>
              </p:sp>
            </mc:Fallback>
          </mc:AlternateContent>
        </p:grpSp>
        <p:grpSp>
          <p:nvGrpSpPr>
            <p:cNvPr id="17" name="Group 16"/>
            <p:cNvGrpSpPr/>
            <p:nvPr/>
          </p:nvGrpSpPr>
          <p:grpSpPr>
            <a:xfrm>
              <a:off x="8868754" y="3256232"/>
              <a:ext cx="540000" cy="539571"/>
              <a:chOff x="4419599" y="2282943"/>
              <a:chExt cx="468000" cy="539571"/>
            </a:xfrm>
          </p:grpSpPr>
          <p:sp>
            <p:nvSpPr>
              <p:cNvPr id="18" name="Oval 17"/>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19" name="Rectangle 18"/>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7" name="Rectangle 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4"/>
                    <a:stretch>
                      <a:fillRect l="-154717" t="-117045" r="-154717" b="-165909"/>
                    </a:stretch>
                  </a:blipFill>
                </p:spPr>
                <p:txBody>
                  <a:bodyPr/>
                  <a:lstStyle/>
                  <a:p>
                    <a:r>
                      <a:rPr lang="pt-BR">
                        <a:noFill/>
                      </a:rPr>
                      <a:t> </a:t>
                    </a:r>
                  </a:p>
                </p:txBody>
              </p:sp>
            </mc:Fallback>
          </mc:AlternateContent>
        </p:grpSp>
        <p:cxnSp>
          <p:nvCxnSpPr>
            <p:cNvPr id="20" name="Straight Arrow Connector 19"/>
            <p:cNvCxnSpPr/>
            <p:nvPr/>
          </p:nvCxnSpPr>
          <p:spPr>
            <a:xfrm>
              <a:off x="9408754" y="3493227"/>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Oval 20"/>
                <p:cNvSpPr/>
                <p:nvPr/>
              </p:nvSpPr>
              <p:spPr>
                <a:xfrm>
                  <a:off x="7612561" y="2673830"/>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1,1</m:t>
                            </m:r>
                          </m:sub>
                          <m:sup>
                            <m:r>
                              <a:rPr lang="pt-BR" b="0" i="1" smtClean="0">
                                <a:solidFill>
                                  <a:schemeClr val="tx1"/>
                                </a:solidFill>
                                <a:latin typeface="Cambria Math" panose="02040503050406030204" pitchFamily="18" charset="0"/>
                              </a:rPr>
                              <m:t>(2)</m:t>
                            </m:r>
                          </m:sup>
                        </m:sSubSup>
                      </m:oMath>
                    </m:oMathPara>
                  </a14:m>
                  <a:endParaRPr lang="pt-BR" dirty="0">
                    <a:solidFill>
                      <a:schemeClr val="tx1"/>
                    </a:solidFill>
                  </a:endParaRPr>
                </a:p>
              </p:txBody>
            </p:sp>
          </mc:Choice>
          <mc:Fallback xmlns="">
            <p:sp>
              <p:nvSpPr>
                <p:cNvPr id="21" name="Oval 20"/>
                <p:cNvSpPr>
                  <a:spLocks noRot="1" noChangeAspect="1" noMove="1" noResize="1" noEditPoints="1" noAdjustHandles="1" noChangeArrowheads="1" noChangeShapeType="1" noTextEdit="1"/>
                </p:cNvSpPr>
                <p:nvPr/>
              </p:nvSpPr>
              <p:spPr>
                <a:xfrm>
                  <a:off x="7612561" y="2673830"/>
                  <a:ext cx="540000" cy="540000"/>
                </a:xfrm>
                <a:prstGeom prst="ellipse">
                  <a:avLst/>
                </a:prstGeom>
                <a:blipFill rotWithShape="0">
                  <a:blip r:embed="rId5"/>
                  <a:stretch>
                    <a:fillRect l="-4444"/>
                  </a:stretch>
                </a:blipFill>
                <a:ln>
                  <a:solidFill>
                    <a:schemeClr val="tx1"/>
                  </a:solidFill>
                </a:ln>
              </p:spPr>
              <p:txBody>
                <a:bodyPr/>
                <a:lstStyle/>
                <a:p>
                  <a:r>
                    <a:rPr lang="pt-BR">
                      <a:noFill/>
                    </a:rPr>
                    <a:t> </a:t>
                  </a:r>
                </a:p>
              </p:txBody>
            </p:sp>
          </mc:Fallback>
        </mc:AlternateContent>
        <p:cxnSp>
          <p:nvCxnSpPr>
            <p:cNvPr id="22" name="Straight Arrow Connector 21"/>
            <p:cNvCxnSpPr/>
            <p:nvPr/>
          </p:nvCxnSpPr>
          <p:spPr>
            <a:xfrm>
              <a:off x="7215250" y="2943830"/>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Oval 22"/>
                <p:cNvSpPr/>
                <p:nvPr/>
              </p:nvSpPr>
              <p:spPr>
                <a:xfrm>
                  <a:off x="7612561" y="3924267"/>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1,2</m:t>
                            </m:r>
                          </m:sub>
                          <m:sup>
                            <m:r>
                              <a:rPr lang="pt-BR" b="0" i="1" smtClean="0">
                                <a:solidFill>
                                  <a:schemeClr val="tx1"/>
                                </a:solidFill>
                                <a:latin typeface="Cambria Math" panose="02040503050406030204" pitchFamily="18" charset="0"/>
                              </a:rPr>
                              <m:t>(2)</m:t>
                            </m:r>
                          </m:sup>
                        </m:sSubSup>
                      </m:oMath>
                    </m:oMathPara>
                  </a14:m>
                  <a:endParaRPr lang="pt-BR" dirty="0">
                    <a:solidFill>
                      <a:schemeClr val="tx1"/>
                    </a:solidFill>
                  </a:endParaRPr>
                </a:p>
              </p:txBody>
            </p:sp>
          </mc:Choice>
          <mc:Fallback xmlns="">
            <p:sp>
              <p:nvSpPr>
                <p:cNvPr id="23" name="Oval 22"/>
                <p:cNvSpPr>
                  <a:spLocks noRot="1" noChangeAspect="1" noMove="1" noResize="1" noEditPoints="1" noAdjustHandles="1" noChangeArrowheads="1" noChangeShapeType="1" noTextEdit="1"/>
                </p:cNvSpPr>
                <p:nvPr/>
              </p:nvSpPr>
              <p:spPr>
                <a:xfrm>
                  <a:off x="7612561" y="3924267"/>
                  <a:ext cx="540000" cy="540000"/>
                </a:xfrm>
                <a:prstGeom prst="ellipse">
                  <a:avLst/>
                </a:prstGeom>
                <a:blipFill rotWithShape="0">
                  <a:blip r:embed="rId6"/>
                  <a:stretch>
                    <a:fillRect l="-4444"/>
                  </a:stretch>
                </a:blipFill>
                <a:ln>
                  <a:solidFill>
                    <a:schemeClr val="tx1"/>
                  </a:solidFill>
                </a:ln>
              </p:spPr>
              <p:txBody>
                <a:bodyPr/>
                <a:lstStyle/>
                <a:p>
                  <a:r>
                    <a:rPr lang="pt-BR">
                      <a:noFill/>
                    </a:rPr>
                    <a:t> </a:t>
                  </a:r>
                </a:p>
              </p:txBody>
            </p:sp>
          </mc:Fallback>
        </mc:AlternateContent>
        <p:cxnSp>
          <p:nvCxnSpPr>
            <p:cNvPr id="24" name="Straight Arrow Connector 23"/>
            <p:cNvCxnSpPr/>
            <p:nvPr/>
          </p:nvCxnSpPr>
          <p:spPr>
            <a:xfrm>
              <a:off x="7221599" y="4163406"/>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1" idx="6"/>
              <a:endCxn id="18" idx="2"/>
            </p:cNvCxnSpPr>
            <p:nvPr/>
          </p:nvCxnSpPr>
          <p:spPr>
            <a:xfrm>
              <a:off x="8152561" y="2943830"/>
              <a:ext cx="716193" cy="546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3" idx="6"/>
              <a:endCxn id="18" idx="2"/>
            </p:cNvCxnSpPr>
            <p:nvPr/>
          </p:nvCxnSpPr>
          <p:spPr>
            <a:xfrm flipV="1">
              <a:off x="8152561" y="3490232"/>
              <a:ext cx="716193" cy="7040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326981" y="3501180"/>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10642014" y="3283723"/>
                  <a:ext cx="27621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oMath>
                    </m:oMathPara>
                  </a14:m>
                  <a:endParaRPr lang="pt-BR" dirty="0"/>
                </a:p>
              </p:txBody>
            </p:sp>
          </mc:Choice>
          <mc:Fallback xmlns="">
            <p:sp>
              <p:nvSpPr>
                <p:cNvPr id="30" name="TextBox 29"/>
                <p:cNvSpPr txBox="1">
                  <a:spLocks noRot="1" noChangeAspect="1" noMove="1" noResize="1" noEditPoints="1" noAdjustHandles="1" noChangeArrowheads="1" noChangeShapeType="1" noTextEdit="1"/>
                </p:cNvSpPr>
                <p:nvPr/>
              </p:nvSpPr>
              <p:spPr>
                <a:xfrm>
                  <a:off x="10642014" y="3283723"/>
                  <a:ext cx="276210" cy="369332"/>
                </a:xfrm>
                <a:prstGeom prst="rect">
                  <a:avLst/>
                </a:prstGeom>
                <a:blipFill rotWithShape="0">
                  <a:blip r:embed="rId7"/>
                  <a:stretch>
                    <a:fillRect r="-11111"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Oval 30"/>
                <p:cNvSpPr/>
                <p:nvPr/>
              </p:nvSpPr>
              <p:spPr>
                <a:xfrm>
                  <a:off x="4816133" y="1423393"/>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1,1</m:t>
                            </m:r>
                          </m:sub>
                          <m:sup>
                            <m:r>
                              <a:rPr lang="pt-BR" b="0" i="1" smtClean="0">
                                <a:solidFill>
                                  <a:schemeClr val="tx1"/>
                                </a:solidFill>
                                <a:latin typeface="Cambria Math" panose="02040503050406030204" pitchFamily="18" charset="0"/>
                              </a:rPr>
                              <m:t>(1)</m:t>
                            </m:r>
                          </m:sup>
                        </m:sSubSup>
                      </m:oMath>
                    </m:oMathPara>
                  </a14:m>
                  <a:endParaRPr lang="pt-BR" dirty="0">
                    <a:solidFill>
                      <a:schemeClr val="tx1"/>
                    </a:solidFill>
                  </a:endParaRPr>
                </a:p>
              </p:txBody>
            </p:sp>
          </mc:Choice>
          <mc:Fallback xmlns="">
            <p:sp>
              <p:nvSpPr>
                <p:cNvPr id="31" name="Oval 30"/>
                <p:cNvSpPr>
                  <a:spLocks noRot="1" noChangeAspect="1" noMove="1" noResize="1" noEditPoints="1" noAdjustHandles="1" noChangeArrowheads="1" noChangeShapeType="1" noTextEdit="1"/>
                </p:cNvSpPr>
                <p:nvPr/>
              </p:nvSpPr>
              <p:spPr>
                <a:xfrm>
                  <a:off x="4816133" y="1423393"/>
                  <a:ext cx="540000" cy="540000"/>
                </a:xfrm>
                <a:prstGeom prst="ellipse">
                  <a:avLst/>
                </a:prstGeom>
                <a:blipFill rotWithShape="0">
                  <a:blip r:embed="rId8"/>
                  <a:stretch>
                    <a:fillRect l="-4396"/>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Oval 31"/>
                <p:cNvSpPr/>
                <p:nvPr/>
              </p:nvSpPr>
              <p:spPr>
                <a:xfrm>
                  <a:off x="4819806" y="2638259"/>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1,2</m:t>
                            </m:r>
                          </m:sub>
                          <m:sup>
                            <m:r>
                              <a:rPr lang="pt-BR" b="0" i="1" smtClean="0">
                                <a:solidFill>
                                  <a:schemeClr val="tx1"/>
                                </a:solidFill>
                                <a:latin typeface="Cambria Math" panose="02040503050406030204" pitchFamily="18" charset="0"/>
                              </a:rPr>
                              <m:t>(1)</m:t>
                            </m:r>
                          </m:sup>
                        </m:sSubSup>
                      </m:oMath>
                    </m:oMathPara>
                  </a14:m>
                  <a:endParaRPr lang="pt-BR" dirty="0">
                    <a:solidFill>
                      <a:schemeClr val="tx1"/>
                    </a:solidFill>
                  </a:endParaRPr>
                </a:p>
              </p:txBody>
            </p:sp>
          </mc:Choice>
          <mc:Fallback xmlns="">
            <p:sp>
              <p:nvSpPr>
                <p:cNvPr id="32" name="Oval 31"/>
                <p:cNvSpPr>
                  <a:spLocks noRot="1" noChangeAspect="1" noMove="1" noResize="1" noEditPoints="1" noAdjustHandles="1" noChangeArrowheads="1" noChangeShapeType="1" noTextEdit="1"/>
                </p:cNvSpPr>
                <p:nvPr/>
              </p:nvSpPr>
              <p:spPr>
                <a:xfrm>
                  <a:off x="4819806" y="2638259"/>
                  <a:ext cx="540000" cy="540000"/>
                </a:xfrm>
                <a:prstGeom prst="ellipse">
                  <a:avLst/>
                </a:prstGeom>
                <a:blipFill rotWithShape="0">
                  <a:blip r:embed="rId9"/>
                  <a:stretch>
                    <a:fillRect l="-4444"/>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Oval 32"/>
                <p:cNvSpPr/>
                <p:nvPr/>
              </p:nvSpPr>
              <p:spPr>
                <a:xfrm>
                  <a:off x="4816133" y="3888696"/>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2,1</m:t>
                            </m:r>
                          </m:sub>
                          <m:sup>
                            <m:r>
                              <a:rPr lang="pt-BR" b="0" i="1" smtClean="0">
                                <a:solidFill>
                                  <a:schemeClr val="tx1"/>
                                </a:solidFill>
                                <a:latin typeface="Cambria Math" panose="02040503050406030204" pitchFamily="18" charset="0"/>
                              </a:rPr>
                              <m:t>(1)</m:t>
                            </m:r>
                          </m:sup>
                        </m:sSubSup>
                      </m:oMath>
                    </m:oMathPara>
                  </a14:m>
                  <a:endParaRPr lang="pt-BR" dirty="0">
                    <a:solidFill>
                      <a:schemeClr val="tx1"/>
                    </a:solidFill>
                  </a:endParaRPr>
                </a:p>
              </p:txBody>
            </p:sp>
          </mc:Choice>
          <mc:Fallback xmlns="">
            <p:sp>
              <p:nvSpPr>
                <p:cNvPr id="33" name="Oval 32"/>
                <p:cNvSpPr>
                  <a:spLocks noRot="1" noChangeAspect="1" noMove="1" noResize="1" noEditPoints="1" noAdjustHandles="1" noChangeArrowheads="1" noChangeShapeType="1" noTextEdit="1"/>
                </p:cNvSpPr>
                <p:nvPr/>
              </p:nvSpPr>
              <p:spPr>
                <a:xfrm>
                  <a:off x="4816133" y="3888696"/>
                  <a:ext cx="540000" cy="540000"/>
                </a:xfrm>
                <a:prstGeom prst="ellipse">
                  <a:avLst/>
                </a:prstGeom>
                <a:blipFill rotWithShape="0">
                  <a:blip r:embed="rId10"/>
                  <a:stretch>
                    <a:fillRect l="-4396"/>
                  </a:stretch>
                </a:blipFill>
                <a:ln>
                  <a:solidFill>
                    <a:schemeClr val="tx1"/>
                  </a:solidFill>
                </a:ln>
              </p:spPr>
              <p:txBody>
                <a:bodyPr/>
                <a:lstStyle/>
                <a:p>
                  <a:r>
                    <a:rPr lang="pt-BR">
                      <a:noFill/>
                    </a:rPr>
                    <a:t> </a:t>
                  </a:r>
                </a:p>
              </p:txBody>
            </p:sp>
          </mc:Fallback>
        </mc:AlternateContent>
        <p:cxnSp>
          <p:nvCxnSpPr>
            <p:cNvPr id="34" name="Straight Arrow Connector 33"/>
            <p:cNvCxnSpPr>
              <a:stCxn id="32" idx="6"/>
              <a:endCxn id="8" idx="2"/>
            </p:cNvCxnSpPr>
            <p:nvPr/>
          </p:nvCxnSpPr>
          <p:spPr>
            <a:xfrm>
              <a:off x="5359806" y="2908259"/>
              <a:ext cx="39721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3" idx="6"/>
              <a:endCxn id="15" idx="2"/>
            </p:cNvCxnSpPr>
            <p:nvPr/>
          </p:nvCxnSpPr>
          <p:spPr>
            <a:xfrm>
              <a:off x="5356133" y="4158696"/>
              <a:ext cx="3945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Oval 35"/>
                <p:cNvSpPr/>
                <p:nvPr/>
              </p:nvSpPr>
              <p:spPr>
                <a:xfrm>
                  <a:off x="4816133" y="5174704"/>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2,2</m:t>
                            </m:r>
                          </m:sub>
                          <m:sup>
                            <m:r>
                              <a:rPr lang="pt-BR" b="0" i="1" smtClean="0">
                                <a:solidFill>
                                  <a:schemeClr val="tx1"/>
                                </a:solidFill>
                                <a:latin typeface="Cambria Math" panose="02040503050406030204" pitchFamily="18" charset="0"/>
                              </a:rPr>
                              <m:t>(1)</m:t>
                            </m:r>
                          </m:sup>
                        </m:sSubSup>
                      </m:oMath>
                    </m:oMathPara>
                  </a14:m>
                  <a:endParaRPr lang="pt-BR" dirty="0">
                    <a:solidFill>
                      <a:schemeClr val="tx1"/>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4816133" y="5174704"/>
                  <a:ext cx="540000" cy="540000"/>
                </a:xfrm>
                <a:prstGeom prst="ellipse">
                  <a:avLst/>
                </a:prstGeom>
                <a:blipFill rotWithShape="0">
                  <a:blip r:embed="rId11"/>
                  <a:stretch>
                    <a:fillRect l="-4396"/>
                  </a:stretch>
                </a:blipFill>
                <a:ln>
                  <a:solidFill>
                    <a:schemeClr val="tx1"/>
                  </a:solidFill>
                </a:ln>
              </p:spPr>
              <p:txBody>
                <a:bodyPr/>
                <a:lstStyle/>
                <a:p>
                  <a:r>
                    <a:rPr lang="pt-BR">
                      <a:noFill/>
                    </a:rPr>
                    <a:t> </a:t>
                  </a:r>
                </a:p>
              </p:txBody>
            </p:sp>
          </mc:Fallback>
        </mc:AlternateContent>
        <p:cxnSp>
          <p:nvCxnSpPr>
            <p:cNvPr id="38" name="Straight Arrow Connector 37"/>
            <p:cNvCxnSpPr>
              <a:stCxn id="31" idx="6"/>
              <a:endCxn id="8" idx="2"/>
            </p:cNvCxnSpPr>
            <p:nvPr/>
          </p:nvCxnSpPr>
          <p:spPr>
            <a:xfrm>
              <a:off x="5356133" y="1693393"/>
              <a:ext cx="400890" cy="1214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290617" y="4158153"/>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6" idx="6"/>
              <a:endCxn id="15" idx="2"/>
            </p:cNvCxnSpPr>
            <p:nvPr/>
          </p:nvCxnSpPr>
          <p:spPr>
            <a:xfrm flipV="1">
              <a:off x="5356133" y="4158696"/>
              <a:ext cx="394557" cy="12860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3410595" y="2210826"/>
              <a:ext cx="180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ctangle 51"/>
            <p:cNvSpPr/>
            <p:nvPr/>
          </p:nvSpPr>
          <p:spPr>
            <a:xfrm>
              <a:off x="3404262" y="4716026"/>
              <a:ext cx="180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4" name="Straight Arrow Connector 53"/>
            <p:cNvCxnSpPr>
              <a:stCxn id="51" idx="3"/>
              <a:endCxn id="31" idx="2"/>
            </p:cNvCxnSpPr>
            <p:nvPr/>
          </p:nvCxnSpPr>
          <p:spPr>
            <a:xfrm flipV="1">
              <a:off x="3590595" y="1693393"/>
              <a:ext cx="1225538" cy="6074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51" idx="3"/>
              <a:endCxn id="33" idx="2"/>
            </p:cNvCxnSpPr>
            <p:nvPr/>
          </p:nvCxnSpPr>
          <p:spPr>
            <a:xfrm>
              <a:off x="3590595" y="2300826"/>
              <a:ext cx="1225538" cy="1857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2" idx="3"/>
              <a:endCxn id="32" idx="2"/>
            </p:cNvCxnSpPr>
            <p:nvPr/>
          </p:nvCxnSpPr>
          <p:spPr>
            <a:xfrm flipV="1">
              <a:off x="3584262" y="2908259"/>
              <a:ext cx="1235544" cy="18977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2" idx="3"/>
              <a:endCxn id="36" idx="2"/>
            </p:cNvCxnSpPr>
            <p:nvPr/>
          </p:nvCxnSpPr>
          <p:spPr>
            <a:xfrm>
              <a:off x="3584262" y="4806026"/>
              <a:ext cx="1231871" cy="63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a:off x="3086087" y="2114853"/>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1" name="TextBox 60"/>
                <p:cNvSpPr txBox="1">
                  <a:spLocks noRot="1" noChangeAspect="1" noMove="1" noResize="1" noEditPoints="1" noAdjustHandles="1" noChangeArrowheads="1" noChangeShapeType="1" noTextEdit="1"/>
                </p:cNvSpPr>
                <p:nvPr/>
              </p:nvSpPr>
              <p:spPr>
                <a:xfrm>
                  <a:off x="3086087" y="2114853"/>
                  <a:ext cx="276101" cy="276999"/>
                </a:xfrm>
                <a:prstGeom prst="rect">
                  <a:avLst/>
                </a:prstGeom>
                <a:blipFill rotWithShape="0">
                  <a:blip r:embed="rId12"/>
                  <a:stretch>
                    <a:fillRect l="-13043" r="-6522" b="-155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3086087" y="4663200"/>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62" name="TextBox 61"/>
                <p:cNvSpPr txBox="1">
                  <a:spLocks noRot="1" noChangeAspect="1" noMove="1" noResize="1" noEditPoints="1" noAdjustHandles="1" noChangeArrowheads="1" noChangeShapeType="1" noTextEdit="1"/>
                </p:cNvSpPr>
                <p:nvPr/>
              </p:nvSpPr>
              <p:spPr>
                <a:xfrm>
                  <a:off x="3086087" y="4663200"/>
                  <a:ext cx="281423" cy="276999"/>
                </a:xfrm>
                <a:prstGeom prst="rect">
                  <a:avLst/>
                </a:prstGeom>
                <a:blipFill rotWithShape="0">
                  <a:blip r:embed="rId13"/>
                  <a:stretch>
                    <a:fillRect l="-13043" r="-8696" b="-15556"/>
                  </a:stretch>
                </a:blipFill>
              </p:spPr>
              <p:txBody>
                <a:bodyPr/>
                <a:lstStyle/>
                <a:p>
                  <a:r>
                    <a:rPr lang="pt-BR">
                      <a:noFill/>
                    </a:rPr>
                    <a:t> </a:t>
                  </a:r>
                </a:p>
              </p:txBody>
            </p:sp>
          </mc:Fallback>
        </mc:AlternateContent>
        <p:cxnSp>
          <p:nvCxnSpPr>
            <p:cNvPr id="69" name="Straight Arrow Connector 68"/>
            <p:cNvCxnSpPr/>
            <p:nvPr/>
          </p:nvCxnSpPr>
          <p:spPr>
            <a:xfrm rot="5400000">
              <a:off x="5900480" y="2543253"/>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5982076" y="1439112"/>
              <a:ext cx="117020" cy="276999"/>
            </a:xfrm>
            <a:prstGeom prst="rect">
              <a:avLst/>
            </a:prstGeom>
            <a:noFill/>
          </p:spPr>
          <p:txBody>
            <a:bodyPr wrap="none" lIns="0" tIns="0" rIns="0" bIns="0" rtlCol="0">
              <a:spAutoFit/>
            </a:bodyPr>
            <a:lstStyle/>
            <a:p>
              <a:r>
                <a:rPr lang="pt-BR" dirty="0"/>
                <a:t>1</a:t>
              </a:r>
            </a:p>
          </p:txBody>
        </p:sp>
        <p:grpSp>
          <p:nvGrpSpPr>
            <p:cNvPr id="74" name="Group 73"/>
            <p:cNvGrpSpPr/>
            <p:nvPr/>
          </p:nvGrpSpPr>
          <p:grpSpPr>
            <a:xfrm>
              <a:off x="5799754" y="1939000"/>
              <a:ext cx="468000" cy="468000"/>
              <a:chOff x="5750690" y="1752807"/>
              <a:chExt cx="468000" cy="468000"/>
            </a:xfrm>
          </p:grpSpPr>
          <mc:AlternateContent xmlns:mc="http://schemas.openxmlformats.org/markup-compatibility/2006" xmlns:a14="http://schemas.microsoft.com/office/drawing/2010/main">
            <mc:Choice Requires="a14">
              <p:sp>
                <p:nvSpPr>
                  <p:cNvPr id="70" name="TextBox 69"/>
                  <p:cNvSpPr txBox="1"/>
                  <p:nvPr/>
                </p:nvSpPr>
                <p:spPr>
                  <a:xfrm>
                    <a:off x="5785045" y="1808576"/>
                    <a:ext cx="433645"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𝑏</m:t>
                              </m:r>
                            </m:e>
                            <m:sub>
                              <m:r>
                                <a:rPr lang="pt-BR" b="0" i="1" smtClean="0">
                                  <a:latin typeface="Cambria Math" panose="02040503050406030204" pitchFamily="18" charset="0"/>
                                </a:rPr>
                                <m:t>1</m:t>
                              </m:r>
                            </m:sub>
                            <m:sup>
                              <m:r>
                                <a:rPr lang="pt-BR" b="0" i="1" smtClean="0">
                                  <a:latin typeface="Cambria Math" panose="02040503050406030204" pitchFamily="18" charset="0"/>
                                </a:rPr>
                                <m:t>(1)</m:t>
                              </m:r>
                            </m:sup>
                          </m:sSubSup>
                        </m:oMath>
                      </m:oMathPara>
                    </a14:m>
                    <a:endParaRPr lang="pt-BR" dirty="0"/>
                  </a:p>
                </p:txBody>
              </p:sp>
            </mc:Choice>
            <mc:Fallback xmlns="">
              <p:sp>
                <p:nvSpPr>
                  <p:cNvPr id="70" name="TextBox 69"/>
                  <p:cNvSpPr txBox="1">
                    <a:spLocks noRot="1" noChangeAspect="1" noMove="1" noResize="1" noEditPoints="1" noAdjustHandles="1" noChangeArrowheads="1" noChangeShapeType="1" noTextEdit="1"/>
                  </p:cNvSpPr>
                  <p:nvPr/>
                </p:nvSpPr>
                <p:spPr>
                  <a:xfrm>
                    <a:off x="5785045" y="1808576"/>
                    <a:ext cx="433645" cy="345929"/>
                  </a:xfrm>
                  <a:prstGeom prst="rect">
                    <a:avLst/>
                  </a:prstGeom>
                  <a:blipFill rotWithShape="0">
                    <a:blip r:embed="rId14"/>
                    <a:stretch>
                      <a:fillRect l="-12676" t="-3509" r="-12676" b="-17544"/>
                    </a:stretch>
                  </a:blipFill>
                </p:spPr>
                <p:txBody>
                  <a:bodyPr/>
                  <a:lstStyle/>
                  <a:p>
                    <a:r>
                      <a:rPr lang="pt-BR">
                        <a:noFill/>
                      </a:rPr>
                      <a:t> </a:t>
                    </a:r>
                  </a:p>
                </p:txBody>
              </p:sp>
            </mc:Fallback>
          </mc:AlternateContent>
          <p:sp>
            <p:nvSpPr>
              <p:cNvPr id="72" name="Oval 71"/>
              <p:cNvSpPr/>
              <p:nvPr/>
            </p:nvSpPr>
            <p:spPr>
              <a:xfrm>
                <a:off x="5750690" y="1752807"/>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cxnSp>
          <p:nvCxnSpPr>
            <p:cNvPr id="75" name="Straight Arrow Connector 74"/>
            <p:cNvCxnSpPr/>
            <p:nvPr/>
          </p:nvCxnSpPr>
          <p:spPr>
            <a:xfrm rot="5400000">
              <a:off x="5908025" y="1803152"/>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959215" y="5401704"/>
              <a:ext cx="117020" cy="276999"/>
            </a:xfrm>
            <a:prstGeom prst="rect">
              <a:avLst/>
            </a:prstGeom>
            <a:noFill/>
          </p:spPr>
          <p:txBody>
            <a:bodyPr wrap="none" lIns="0" tIns="0" rIns="0" bIns="0" rtlCol="0">
              <a:spAutoFit/>
            </a:bodyPr>
            <a:lstStyle/>
            <a:p>
              <a:r>
                <a:rPr lang="pt-BR" dirty="0"/>
                <a:t>1</a:t>
              </a:r>
            </a:p>
          </p:txBody>
        </p:sp>
        <p:cxnSp>
          <p:nvCxnSpPr>
            <p:cNvPr id="81" name="Straight Arrow Connector 80"/>
            <p:cNvCxnSpPr/>
            <p:nvPr/>
          </p:nvCxnSpPr>
          <p:spPr>
            <a:xfrm rot="-5400000">
              <a:off x="5899194" y="4518549"/>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5784267" y="4663200"/>
              <a:ext cx="473141" cy="468000"/>
              <a:chOff x="5750690" y="1752807"/>
              <a:chExt cx="473141" cy="468000"/>
            </a:xfrm>
          </p:grpSpPr>
          <mc:AlternateContent xmlns:mc="http://schemas.openxmlformats.org/markup-compatibility/2006" xmlns:a14="http://schemas.microsoft.com/office/drawing/2010/main">
            <mc:Choice Requires="a14">
              <p:sp>
                <p:nvSpPr>
                  <p:cNvPr id="83" name="TextBox 82"/>
                  <p:cNvSpPr txBox="1"/>
                  <p:nvPr/>
                </p:nvSpPr>
                <p:spPr>
                  <a:xfrm>
                    <a:off x="5790186" y="1818321"/>
                    <a:ext cx="433645" cy="346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𝑏</m:t>
                              </m:r>
                            </m:e>
                            <m:sub>
                              <m:r>
                                <a:rPr lang="pt-BR" b="0" i="1" smtClean="0">
                                  <a:latin typeface="Cambria Math" panose="02040503050406030204" pitchFamily="18" charset="0"/>
                                </a:rPr>
                                <m:t>2</m:t>
                              </m:r>
                            </m:sub>
                            <m:sup>
                              <m:r>
                                <a:rPr lang="pt-BR" b="0" i="1" smtClean="0">
                                  <a:latin typeface="Cambria Math" panose="02040503050406030204" pitchFamily="18" charset="0"/>
                                </a:rPr>
                                <m:t>(1)</m:t>
                              </m:r>
                            </m:sup>
                          </m:sSubSup>
                        </m:oMath>
                      </m:oMathPara>
                    </a14:m>
                    <a:endParaRPr lang="pt-BR" dirty="0"/>
                  </a:p>
                </p:txBody>
              </p:sp>
            </mc:Choice>
            <mc:Fallback xmlns="">
              <p:sp>
                <p:nvSpPr>
                  <p:cNvPr id="83" name="TextBox 82"/>
                  <p:cNvSpPr txBox="1">
                    <a:spLocks noRot="1" noChangeAspect="1" noMove="1" noResize="1" noEditPoints="1" noAdjustHandles="1" noChangeArrowheads="1" noChangeShapeType="1" noTextEdit="1"/>
                  </p:cNvSpPr>
                  <p:nvPr/>
                </p:nvSpPr>
                <p:spPr>
                  <a:xfrm>
                    <a:off x="5790186" y="1818321"/>
                    <a:ext cx="433645" cy="346185"/>
                  </a:xfrm>
                  <a:prstGeom prst="rect">
                    <a:avLst/>
                  </a:prstGeom>
                  <a:blipFill rotWithShape="0">
                    <a:blip r:embed="rId15"/>
                    <a:stretch>
                      <a:fillRect l="-12676" t="-3571" r="-12676" b="-17857"/>
                    </a:stretch>
                  </a:blipFill>
                </p:spPr>
                <p:txBody>
                  <a:bodyPr/>
                  <a:lstStyle/>
                  <a:p>
                    <a:r>
                      <a:rPr lang="pt-BR">
                        <a:noFill/>
                      </a:rPr>
                      <a:t> </a:t>
                    </a:r>
                  </a:p>
                </p:txBody>
              </p:sp>
            </mc:Fallback>
          </mc:AlternateContent>
          <p:sp>
            <p:nvSpPr>
              <p:cNvPr id="84" name="Oval 83"/>
              <p:cNvSpPr/>
              <p:nvPr/>
            </p:nvSpPr>
            <p:spPr>
              <a:xfrm>
                <a:off x="5750690" y="1752807"/>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cxnSp>
          <p:nvCxnSpPr>
            <p:cNvPr id="85" name="Straight Arrow Connector 84"/>
            <p:cNvCxnSpPr/>
            <p:nvPr/>
          </p:nvCxnSpPr>
          <p:spPr>
            <a:xfrm rot="-5400000">
              <a:off x="5891996" y="5287101"/>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8917818" y="3971180"/>
              <a:ext cx="473140" cy="468000"/>
              <a:chOff x="5750690" y="1752807"/>
              <a:chExt cx="473140" cy="468000"/>
            </a:xfrm>
          </p:grpSpPr>
          <mc:AlternateContent xmlns:mc="http://schemas.openxmlformats.org/markup-compatibility/2006" xmlns:a14="http://schemas.microsoft.com/office/drawing/2010/main">
            <mc:Choice Requires="a14">
              <p:sp>
                <p:nvSpPr>
                  <p:cNvPr id="87" name="TextBox 86"/>
                  <p:cNvSpPr txBox="1"/>
                  <p:nvPr/>
                </p:nvSpPr>
                <p:spPr>
                  <a:xfrm>
                    <a:off x="5790186" y="1818321"/>
                    <a:ext cx="433644" cy="3584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𝑏</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oMath>
                      </m:oMathPara>
                    </a14:m>
                    <a:endParaRPr lang="pt-BR" dirty="0"/>
                  </a:p>
                </p:txBody>
              </p:sp>
            </mc:Choice>
            <mc:Fallback xmlns="">
              <p:sp>
                <p:nvSpPr>
                  <p:cNvPr id="87" name="TextBox 86"/>
                  <p:cNvSpPr txBox="1">
                    <a:spLocks noRot="1" noChangeAspect="1" noMove="1" noResize="1" noEditPoints="1" noAdjustHandles="1" noChangeArrowheads="1" noChangeShapeType="1" noTextEdit="1"/>
                  </p:cNvSpPr>
                  <p:nvPr/>
                </p:nvSpPr>
                <p:spPr>
                  <a:xfrm>
                    <a:off x="5790186" y="1818321"/>
                    <a:ext cx="433644" cy="358431"/>
                  </a:xfrm>
                  <a:prstGeom prst="rect">
                    <a:avLst/>
                  </a:prstGeom>
                  <a:blipFill rotWithShape="0">
                    <a:blip r:embed="rId16"/>
                    <a:stretch>
                      <a:fillRect l="-12500" t="-3390" r="-11111" b="-13559"/>
                    </a:stretch>
                  </a:blipFill>
                </p:spPr>
                <p:txBody>
                  <a:bodyPr/>
                  <a:lstStyle/>
                  <a:p>
                    <a:r>
                      <a:rPr lang="pt-BR">
                        <a:noFill/>
                      </a:rPr>
                      <a:t> </a:t>
                    </a:r>
                  </a:p>
                </p:txBody>
              </p:sp>
            </mc:Fallback>
          </mc:AlternateContent>
          <p:sp>
            <p:nvSpPr>
              <p:cNvPr id="88" name="Oval 87"/>
              <p:cNvSpPr/>
              <p:nvPr/>
            </p:nvSpPr>
            <p:spPr>
              <a:xfrm>
                <a:off x="5750690" y="1752807"/>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cxnSp>
          <p:nvCxnSpPr>
            <p:cNvPr id="89" name="Straight Arrow Connector 88"/>
            <p:cNvCxnSpPr/>
            <p:nvPr/>
          </p:nvCxnSpPr>
          <p:spPr>
            <a:xfrm rot="-5400000">
              <a:off x="9018504" y="3847435"/>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085723" y="4679512"/>
              <a:ext cx="117020" cy="276999"/>
            </a:xfrm>
            <a:prstGeom prst="rect">
              <a:avLst/>
            </a:prstGeom>
            <a:noFill/>
          </p:spPr>
          <p:txBody>
            <a:bodyPr wrap="none" lIns="0" tIns="0" rIns="0" bIns="0" rtlCol="0">
              <a:spAutoFit/>
            </a:bodyPr>
            <a:lstStyle/>
            <a:p>
              <a:r>
                <a:rPr lang="pt-BR" dirty="0"/>
                <a:t>1</a:t>
              </a:r>
            </a:p>
          </p:txBody>
        </p:sp>
        <p:cxnSp>
          <p:nvCxnSpPr>
            <p:cNvPr id="91" name="Straight Arrow Connector 90"/>
            <p:cNvCxnSpPr/>
            <p:nvPr/>
          </p:nvCxnSpPr>
          <p:spPr>
            <a:xfrm rot="-5400000">
              <a:off x="9018504" y="4564909"/>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223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Funções de ativação</a:t>
            </a:r>
          </a:p>
        </p:txBody>
      </p:sp>
      <p:sp>
        <p:nvSpPr>
          <p:cNvPr id="3" name="Content Placeholder 2"/>
          <p:cNvSpPr>
            <a:spLocks noGrp="1"/>
          </p:cNvSpPr>
          <p:nvPr>
            <p:ph idx="1"/>
          </p:nvPr>
        </p:nvSpPr>
        <p:spPr/>
        <p:txBody>
          <a:bodyPr/>
          <a:lstStyle/>
          <a:p>
            <a:r>
              <a:rPr lang="pt-BR" dirty="0"/>
              <a:t>A </a:t>
            </a:r>
            <a:r>
              <a:rPr lang="pt-BR" b="1" i="1" dirty="0"/>
              <a:t>função logística</a:t>
            </a:r>
            <a:r>
              <a:rPr lang="pt-BR" dirty="0"/>
              <a:t> e sua derivada para alguns valores do </a:t>
            </a:r>
            <a:r>
              <a:rPr lang="pt-BR" b="1" i="1" dirty="0"/>
              <a:t>fator de suavização </a:t>
            </a:r>
            <a:r>
              <a:rPr lang="pt-BR" dirty="0"/>
              <a:t>são mostradas nas figuras ao lado.</a:t>
            </a:r>
          </a:p>
        </p:txBody>
      </p:sp>
      <p:pic>
        <p:nvPicPr>
          <p:cNvPr id="5" name="Picture 4"/>
          <p:cNvPicPr>
            <a:picLocks noChangeAspect="1"/>
          </p:cNvPicPr>
          <p:nvPr/>
        </p:nvPicPr>
        <p:blipFill rotWithShape="1">
          <a:blip r:embed="rId2"/>
          <a:srcRect l="6384" t="6760" r="8331" b="3175"/>
          <a:stretch/>
        </p:blipFill>
        <p:spPr>
          <a:xfrm>
            <a:off x="2203450" y="2776532"/>
            <a:ext cx="3619500" cy="3322008"/>
          </a:xfrm>
          <a:prstGeom prst="rect">
            <a:avLst/>
          </a:prstGeom>
        </p:spPr>
      </p:pic>
      <p:sp>
        <p:nvSpPr>
          <p:cNvPr id="7" name="Rectangle 6"/>
          <p:cNvSpPr/>
          <p:nvPr/>
        </p:nvSpPr>
        <p:spPr>
          <a:xfrm>
            <a:off x="2203450" y="6127671"/>
            <a:ext cx="3619500" cy="369332"/>
          </a:xfrm>
          <a:prstGeom prst="rect">
            <a:avLst/>
          </a:prstGeom>
        </p:spPr>
        <p:txBody>
          <a:bodyPr wrap="square">
            <a:spAutoFit/>
          </a:bodyPr>
          <a:lstStyle/>
          <a:p>
            <a:pPr algn="ctr"/>
            <a:r>
              <a:rPr lang="pt-BR" dirty="0"/>
              <a:t>Função Logística.</a:t>
            </a:r>
          </a:p>
        </p:txBody>
      </p:sp>
      <p:sp>
        <p:nvSpPr>
          <p:cNvPr id="8" name="Rectangle 7"/>
          <p:cNvSpPr/>
          <p:nvPr/>
        </p:nvSpPr>
        <p:spPr>
          <a:xfrm>
            <a:off x="6413500" y="6098540"/>
            <a:ext cx="3594100" cy="369332"/>
          </a:xfrm>
          <a:prstGeom prst="rect">
            <a:avLst/>
          </a:prstGeom>
        </p:spPr>
        <p:txBody>
          <a:bodyPr wrap="square">
            <a:spAutoFit/>
          </a:bodyPr>
          <a:lstStyle/>
          <a:p>
            <a:pPr algn="ctr"/>
            <a:r>
              <a:rPr lang="pt-BR" dirty="0"/>
              <a:t>Derivada da Função Logística.</a:t>
            </a:r>
          </a:p>
        </p:txBody>
      </p:sp>
      <p:pic>
        <p:nvPicPr>
          <p:cNvPr id="4" name="Picture 3"/>
          <p:cNvPicPr>
            <a:picLocks noChangeAspect="1"/>
          </p:cNvPicPr>
          <p:nvPr/>
        </p:nvPicPr>
        <p:blipFill rotWithShape="1">
          <a:blip r:embed="rId3"/>
          <a:srcRect l="5494" t="6152" r="8609" b="1927"/>
          <a:stretch/>
        </p:blipFill>
        <p:spPr>
          <a:xfrm>
            <a:off x="6244313" y="2747401"/>
            <a:ext cx="3603175" cy="3351139"/>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64976" y="3572177"/>
                <a:ext cx="2032969" cy="1200329"/>
              </a:xfrm>
              <a:prstGeom prst="rect">
                <a:avLst/>
              </a:prstGeom>
              <a:noFill/>
            </p:spPr>
            <p:txBody>
              <a:bodyPr wrap="square" rtlCol="0">
                <a:spAutoFit/>
              </a:bodyPr>
              <a:lstStyle/>
              <a:p>
                <a:pPr algn="ctr"/>
                <a:r>
                  <a:rPr lang="pt-BR" b="1" dirty="0" smtClean="0"/>
                  <a:t>OBS</a:t>
                </a:r>
                <a:r>
                  <a:rPr lang="pt-BR" dirty="0" smtClean="0"/>
                  <a:t>.: Quanto maior </a:t>
                </a:r>
                <a14:m>
                  <m:oMath xmlns:m="http://schemas.openxmlformats.org/officeDocument/2006/math">
                    <m:r>
                      <a:rPr lang="pt-BR" i="1">
                        <a:latin typeface="Cambria Math" panose="02040503050406030204" pitchFamily="18" charset="0"/>
                      </a:rPr>
                      <m:t>𝑝</m:t>
                    </m:r>
                  </m:oMath>
                </a14:m>
                <a:r>
                  <a:rPr lang="pt-BR" dirty="0" smtClean="0"/>
                  <a:t>, mais próxima ela fica da função degrau.</a:t>
                </a:r>
                <a:endParaRPr lang="pt-BR" dirty="0"/>
              </a:p>
            </p:txBody>
          </p:sp>
        </mc:Choice>
        <mc:Fallback xmlns="">
          <p:sp>
            <p:nvSpPr>
              <p:cNvPr id="6" name="TextBox 5"/>
              <p:cNvSpPr txBox="1">
                <a:spLocks noRot="1" noChangeAspect="1" noMove="1" noResize="1" noEditPoints="1" noAdjustHandles="1" noChangeArrowheads="1" noChangeShapeType="1" noTextEdit="1"/>
              </p:cNvSpPr>
              <p:nvPr/>
            </p:nvSpPr>
            <p:spPr>
              <a:xfrm>
                <a:off x="164976" y="3572177"/>
                <a:ext cx="2032969" cy="1200329"/>
              </a:xfrm>
              <a:prstGeom prst="rect">
                <a:avLst/>
              </a:prstGeom>
              <a:blipFill rotWithShape="0">
                <a:blip r:embed="rId4"/>
                <a:stretch>
                  <a:fillRect t="-3046" r="-2395" b="-7107"/>
                </a:stretch>
              </a:blipFill>
            </p:spPr>
            <p:txBody>
              <a:bodyPr/>
              <a:lstStyle/>
              <a:p>
                <a:r>
                  <a:rPr lang="pt-BR">
                    <a:noFill/>
                  </a:rPr>
                  <a:t> </a:t>
                </a:r>
              </a:p>
            </p:txBody>
          </p:sp>
        </mc:Fallback>
      </mc:AlternateContent>
      <p:cxnSp>
        <p:nvCxnSpPr>
          <p:cNvPr id="10" name="Straight Arrow Connector 9"/>
          <p:cNvCxnSpPr/>
          <p:nvPr/>
        </p:nvCxnSpPr>
        <p:spPr>
          <a:xfrm flipV="1">
            <a:off x="2043338" y="3401130"/>
            <a:ext cx="2187699" cy="600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10002837" y="3961305"/>
                <a:ext cx="2013918" cy="923330"/>
              </a:xfrm>
              <a:prstGeom prst="rect">
                <a:avLst/>
              </a:prstGeom>
              <a:noFill/>
            </p:spPr>
            <p:txBody>
              <a:bodyPr wrap="square" rtlCol="0">
                <a:spAutoFit/>
              </a:bodyPr>
              <a:lstStyle/>
              <a:p>
                <a:pPr algn="ctr"/>
                <a:r>
                  <a:rPr lang="pt-BR" b="1" dirty="0" smtClean="0"/>
                  <a:t>OBS</a:t>
                </a:r>
                <a:r>
                  <a:rPr lang="pt-BR" dirty="0" smtClean="0"/>
                  <a:t>.: tende ao impulso conforme </a:t>
                </a:r>
                <a14:m>
                  <m:oMath xmlns:m="http://schemas.openxmlformats.org/officeDocument/2006/math">
                    <m:r>
                      <a:rPr lang="pt-BR" i="1">
                        <a:latin typeface="Cambria Math" panose="02040503050406030204" pitchFamily="18" charset="0"/>
                      </a:rPr>
                      <m:t>𝑝</m:t>
                    </m:r>
                  </m:oMath>
                </a14:m>
                <a:r>
                  <a:rPr lang="pt-BR" dirty="0" smtClean="0"/>
                  <a:t> aumenta.</a:t>
                </a:r>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10002837" y="3961305"/>
                <a:ext cx="2013918" cy="923330"/>
              </a:xfrm>
              <a:prstGeom prst="rect">
                <a:avLst/>
              </a:prstGeom>
              <a:blipFill rotWithShape="0">
                <a:blip r:embed="rId5"/>
                <a:stretch>
                  <a:fillRect t="-3974" r="-909" b="-9934"/>
                </a:stretch>
              </a:blipFill>
            </p:spPr>
            <p:txBody>
              <a:bodyPr/>
              <a:lstStyle/>
              <a:p>
                <a:r>
                  <a:rPr lang="pt-BR">
                    <a:noFill/>
                  </a:rPr>
                  <a:t> </a:t>
                </a:r>
              </a:p>
            </p:txBody>
          </p:sp>
        </mc:Fallback>
      </mc:AlternateContent>
    </p:spTree>
    <p:extLst>
      <p:ext uri="{BB962C8B-B14F-4D97-AF65-F5344CB8AC3E}">
        <p14:creationId xmlns:p14="http://schemas.microsoft.com/office/powerpoint/2010/main" val="13234109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0515600" cy="1325563"/>
          </a:xfrm>
        </p:spPr>
        <p:txBody>
          <a:bodyPr/>
          <a:lstStyle/>
          <a:p>
            <a:r>
              <a:rPr lang="pt-BR" dirty="0"/>
              <a:t>Funções de ativação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85901"/>
                <a:ext cx="11150600" cy="2567066"/>
              </a:xfrm>
            </p:spPr>
            <p:txBody>
              <a:bodyPr>
                <a:normAutofit fontScale="77500" lnSpcReduction="20000"/>
              </a:bodyPr>
              <a:lstStyle/>
              <a:p>
                <a:r>
                  <a:rPr lang="pt-BR" dirty="0"/>
                  <a:t>A </a:t>
                </a:r>
                <a:r>
                  <a:rPr lang="pt-BR" b="1" i="1" dirty="0"/>
                  <a:t>função tangente hiperbólica</a:t>
                </a:r>
                <a:r>
                  <a:rPr lang="pt-BR" dirty="0"/>
                  <a:t> tem sua expressão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tanh</m:t>
                          </m:r>
                        </m:fName>
                        <m:e>
                          <m:d>
                            <m:dPr>
                              <m:ctrlPr>
                                <a:rPr lang="pt-BR" b="0" i="1" smtClean="0">
                                  <a:latin typeface="Cambria Math" panose="02040503050406030204" pitchFamily="18" charset="0"/>
                                </a:rPr>
                              </m:ctrlPr>
                            </m:dPr>
                            <m:e>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e>
                      </m:func>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num>
                        <m:den>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den>
                      </m:f>
                      <m:r>
                        <m:rPr>
                          <m:nor/>
                        </m:rPr>
                        <a:rPr lang="pt-BR" dirty="0"/>
                        <m:t>.</m:t>
                      </m:r>
                    </m:oMath>
                  </m:oMathPara>
                </a14:m>
                <a:endParaRPr lang="pt-BR" dirty="0"/>
              </a:p>
              <a:p>
                <a:r>
                  <a:rPr lang="pt-BR" dirty="0"/>
                  <a:t>Sua derivada é dada por</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den>
                    </m:f>
                    <m:r>
                      <a:rPr lang="pt-BR" i="1">
                        <a:latin typeface="Cambria Math" panose="02040503050406030204" pitchFamily="18" charset="0"/>
                      </a:rPr>
                      <m:t>=</m:t>
                    </m:r>
                    <m:r>
                      <a:rPr lang="pt-BR" i="1">
                        <a:latin typeface="Cambria Math" panose="02040503050406030204" pitchFamily="18" charset="0"/>
                      </a:rPr>
                      <m:t>𝑝</m:t>
                    </m:r>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smtClean="0">
                                <a:latin typeface="Cambria Math" panose="02040503050406030204" pitchFamily="18" charset="0"/>
                              </a:rPr>
                            </m:ctrlPr>
                          </m:sSupPr>
                          <m:e>
                            <m:r>
                              <m:rPr>
                                <m:sty m:val="p"/>
                              </m:rPr>
                              <a:rPr lang="pt-BR" b="0" i="0" smtClean="0">
                                <a:latin typeface="Cambria Math" panose="02040503050406030204" pitchFamily="18" charset="0"/>
                              </a:rPr>
                              <m:t>tanh</m:t>
                            </m:r>
                          </m:e>
                          <m:sup>
                            <m:r>
                              <a:rPr lang="pt-BR" b="0" i="1" smtClean="0">
                                <a:latin typeface="Cambria Math" panose="02040503050406030204" pitchFamily="18" charset="0"/>
                              </a:rPr>
                              <m:t>2</m:t>
                            </m:r>
                          </m:sup>
                        </m:sSup>
                        <m:d>
                          <m:dPr>
                            <m:ctrlPr>
                              <a:rPr lang="pt-BR" i="1" smtClean="0">
                                <a:latin typeface="Cambria Math" panose="02040503050406030204" pitchFamily="18" charset="0"/>
                              </a:rPr>
                            </m:ctrlPr>
                          </m:dPr>
                          <m:e>
                            <m:r>
                              <a:rPr lang="pt-BR" b="0" i="1" smtClean="0">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e>
                    </m:d>
                    <m:r>
                      <a:rPr lang="pt-BR" i="1">
                        <a:latin typeface="Cambria Math" panose="02040503050406030204" pitchFamily="18" charset="0"/>
                      </a:rPr>
                      <m:t>&gt;0</m:t>
                    </m:r>
                  </m:oMath>
                </a14:m>
                <a:r>
                  <a:rPr lang="pt-BR" dirty="0"/>
                  <a:t>,</a:t>
                </a:r>
              </a:p>
              <a:p>
                <a:pPr marL="0" indent="0">
                  <a:buNone/>
                </a:pPr>
                <a:r>
                  <a:rPr lang="pt-BR" dirty="0"/>
                  <a:t>onde mais uma vez, o parâmetro </a:t>
                </a:r>
                <a14:m>
                  <m:oMath xmlns:m="http://schemas.openxmlformats.org/officeDocument/2006/math">
                    <m:r>
                      <a:rPr lang="pt-BR" i="1">
                        <a:latin typeface="Cambria Math" panose="02040503050406030204" pitchFamily="18" charset="0"/>
                      </a:rPr>
                      <m:t>𝑝</m:t>
                    </m:r>
                  </m:oMath>
                </a14:m>
                <a:r>
                  <a:rPr lang="pt-BR" dirty="0"/>
                  <a:t> controla a suavidade da função. Essa função e sua derivada são mostradas nas figuras abaixo.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85901"/>
                <a:ext cx="11150600" cy="2567066"/>
              </a:xfrm>
              <a:blipFill rotWithShape="0">
                <a:blip r:embed="rId3"/>
                <a:stretch>
                  <a:fillRect l="-711" t="-4988"/>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srcRect l="5605" t="6537" r="8331" b="2951"/>
          <a:stretch/>
        </p:blipFill>
        <p:spPr>
          <a:xfrm>
            <a:off x="2344124" y="3848100"/>
            <a:ext cx="3293009" cy="3009900"/>
          </a:xfrm>
          <a:prstGeom prst="rect">
            <a:avLst/>
          </a:prstGeom>
        </p:spPr>
      </p:pic>
      <p:sp>
        <p:nvSpPr>
          <p:cNvPr id="6" name="Rectangle 5"/>
          <p:cNvSpPr/>
          <p:nvPr/>
        </p:nvSpPr>
        <p:spPr>
          <a:xfrm>
            <a:off x="838200" y="4905847"/>
            <a:ext cx="1718234" cy="923330"/>
          </a:xfrm>
          <a:prstGeom prst="rect">
            <a:avLst/>
          </a:prstGeom>
        </p:spPr>
        <p:txBody>
          <a:bodyPr wrap="square">
            <a:spAutoFit/>
          </a:bodyPr>
          <a:lstStyle/>
          <a:p>
            <a:pPr algn="ctr"/>
            <a:r>
              <a:rPr lang="pt-BR" dirty="0"/>
              <a:t>Função Tangente Hiperbólica.</a:t>
            </a:r>
          </a:p>
        </p:txBody>
      </p:sp>
      <p:sp>
        <p:nvSpPr>
          <p:cNvPr id="7" name="Rectangle 6"/>
          <p:cNvSpPr/>
          <p:nvPr/>
        </p:nvSpPr>
        <p:spPr>
          <a:xfrm>
            <a:off x="9736426" y="4767347"/>
            <a:ext cx="1313824" cy="923330"/>
          </a:xfrm>
          <a:prstGeom prst="rect">
            <a:avLst/>
          </a:prstGeom>
        </p:spPr>
        <p:txBody>
          <a:bodyPr wrap="square">
            <a:spAutoFit/>
          </a:bodyPr>
          <a:lstStyle/>
          <a:p>
            <a:pPr algn="ctr"/>
            <a:r>
              <a:rPr lang="pt-BR" dirty="0"/>
              <a:t>Derivada da Tangente Hiperbólica.</a:t>
            </a:r>
          </a:p>
        </p:txBody>
      </p:sp>
      <p:pic>
        <p:nvPicPr>
          <p:cNvPr id="8" name="Picture 7"/>
          <p:cNvPicPr>
            <a:picLocks noChangeAspect="1"/>
          </p:cNvPicPr>
          <p:nvPr/>
        </p:nvPicPr>
        <p:blipFill rotWithShape="1">
          <a:blip r:embed="rId5"/>
          <a:srcRect l="5494" t="6408" r="8386" b="1927"/>
          <a:stretch/>
        </p:blipFill>
        <p:spPr>
          <a:xfrm>
            <a:off x="6413500" y="3848100"/>
            <a:ext cx="3253719" cy="3009900"/>
          </a:xfrm>
          <a:prstGeom prst="rect">
            <a:avLst/>
          </a:prstGeom>
        </p:spPr>
      </p:pic>
    </p:spTree>
    <p:extLst>
      <p:ext uri="{BB962C8B-B14F-4D97-AF65-F5344CB8AC3E}">
        <p14:creationId xmlns:p14="http://schemas.microsoft.com/office/powerpoint/2010/main" val="19053090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45"/>
            <a:ext cx="10515600" cy="962657"/>
          </a:xfrm>
        </p:spPr>
        <p:txBody>
          <a:bodyPr/>
          <a:lstStyle/>
          <a:p>
            <a:r>
              <a:rPr lang="pt-BR" dirty="0"/>
              <a:t>Funções de ativação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57326"/>
                <a:ext cx="8802522" cy="5400676"/>
              </a:xfrm>
            </p:spPr>
            <p:txBody>
              <a:bodyPr>
                <a:normAutofit fontScale="85000" lnSpcReduction="20000"/>
              </a:bodyPr>
              <a:lstStyle/>
              <a:p>
                <a:r>
                  <a:rPr lang="pt-BR" dirty="0"/>
                  <a:t>Embora as duas funções apresentadas anteriormente sejam </a:t>
                </a:r>
                <a:r>
                  <a:rPr lang="pt-BR" dirty="0" smtClean="0"/>
                  <a:t>clássicas, </a:t>
                </a:r>
                <a:r>
                  <a:rPr lang="pt-BR" dirty="0"/>
                  <a:t>com o surgimento das </a:t>
                </a:r>
                <a:r>
                  <a:rPr lang="pt-BR" b="1" dirty="0"/>
                  <a:t>redes neurais profundas</a:t>
                </a:r>
                <a:r>
                  <a:rPr lang="pt-BR" dirty="0"/>
                  <a:t>, uma outra função, conhecida como </a:t>
                </a:r>
                <a:r>
                  <a:rPr lang="pt-BR" b="1" i="1" dirty="0"/>
                  <a:t>função retificadora</a:t>
                </a:r>
                <a:r>
                  <a:rPr lang="pt-BR" dirty="0"/>
                  <a:t>, passou a ser a bastante utilizada por uma série de questões numéricas e computacionais</a:t>
                </a:r>
                <a:r>
                  <a:rPr lang="pt-BR" dirty="0" smtClean="0"/>
                  <a:t>.</a:t>
                </a:r>
              </a:p>
              <a:p>
                <a:r>
                  <a:rPr lang="pt-BR" dirty="0" smtClean="0"/>
                  <a:t>A </a:t>
                </a:r>
                <a:r>
                  <a:rPr lang="pt-BR" b="1" i="1" dirty="0"/>
                  <a:t>função retificadora </a:t>
                </a:r>
                <a:r>
                  <a:rPr lang="pt-BR" dirty="0"/>
                  <a:t>tem sua expressão dada por</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r>
                      <a:rPr lang="pt-BR" i="1">
                        <a:latin typeface="Cambria Math" panose="02040503050406030204" pitchFamily="18" charset="0"/>
                      </a:rPr>
                      <m:t>=</m:t>
                    </m:r>
                    <m:r>
                      <m:rPr>
                        <m:sty m:val="p"/>
                      </m:rPr>
                      <a:rPr lang="pt-BR">
                        <a:latin typeface="Cambria Math" panose="02040503050406030204" pitchFamily="18" charset="0"/>
                      </a:rPr>
                      <m:t>max</m:t>
                    </m:r>
                    <m:d>
                      <m:dPr>
                        <m:ctrlPr>
                          <a:rPr lang="pt-BR" i="1">
                            <a:latin typeface="Cambria Math" panose="02040503050406030204" pitchFamily="18" charset="0"/>
                          </a:rPr>
                        </m:ctrlPr>
                      </m:dPr>
                      <m:e>
                        <m:r>
                          <a:rPr lang="pt-BR" i="1">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oMath>
                </a14:m>
                <a:r>
                  <a:rPr lang="pt-BR" dirty="0"/>
                  <a:t>.</a:t>
                </a:r>
              </a:p>
              <a:p>
                <a:r>
                  <a:rPr lang="pt-BR" dirty="0"/>
                  <a:t>Sua derivada é dada por</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den>
                    </m:f>
                    <m:r>
                      <a:rPr lang="pt-BR" i="1">
                        <a:latin typeface="Cambria Math" panose="02040503050406030204" pitchFamily="18" charset="0"/>
                      </a:rPr>
                      <m:t>=</m:t>
                    </m:r>
                    <m:d>
                      <m:dPr>
                        <m:begChr m:val="{"/>
                        <m:endChr m:val=""/>
                        <m:ctrlPr>
                          <a:rPr lang="pt-BR" i="1">
                            <a:latin typeface="Cambria Math" panose="02040503050406030204" pitchFamily="18" charset="0"/>
                          </a:rPr>
                        </m:ctrlPr>
                      </m:dPr>
                      <m:e>
                        <m:eqArr>
                          <m:eqArrPr>
                            <m:ctrlPr>
                              <a:rPr lang="pt-BR" i="1">
                                <a:latin typeface="Cambria Math" panose="02040503050406030204" pitchFamily="18" charset="0"/>
                              </a:rPr>
                            </m:ctrlPr>
                          </m:eqArrPr>
                          <m:e>
                            <m:r>
                              <a:rPr lang="pt-BR" i="1">
                                <a:latin typeface="Cambria Math" panose="02040503050406030204" pitchFamily="18" charset="0"/>
                              </a:rPr>
                              <m:t>0, </m:t>
                            </m:r>
                            <m:r>
                              <m:rPr>
                                <m:sty m:val="p"/>
                              </m:rPr>
                              <a:rPr lang="pt-BR">
                                <a:latin typeface="Cambria Math" panose="02040503050406030204" pitchFamily="18" charset="0"/>
                              </a:rPr>
                              <m:t>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&lt;0</m:t>
                            </m:r>
                          </m:e>
                          <m:e>
                            <m:r>
                              <a:rPr lang="pt-BR" i="1">
                                <a:latin typeface="Cambria Math" panose="02040503050406030204" pitchFamily="18" charset="0"/>
                              </a:rPr>
                              <m:t>1, </m:t>
                            </m:r>
                            <m:r>
                              <m:rPr>
                                <m:sty m:val="p"/>
                              </m:rPr>
                              <a:rPr lang="pt-BR">
                                <a:latin typeface="Cambria Math" panose="02040503050406030204" pitchFamily="18" charset="0"/>
                              </a:rPr>
                              <m:t>se</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&gt;0</m:t>
                            </m:r>
                          </m:e>
                        </m:eqArr>
                      </m:e>
                    </m:d>
                  </m:oMath>
                </a14:m>
                <a:r>
                  <a:rPr lang="pt-BR" dirty="0"/>
                  <a:t>,</a:t>
                </a:r>
              </a:p>
              <a:p>
                <a:pPr marL="0" indent="0">
                  <a:buNone/>
                </a:pPr>
                <a:r>
                  <a:rPr lang="pt-BR" dirty="0"/>
                  <a:t>e indefinido em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a:latin typeface="Cambria Math" panose="02040503050406030204" pitchFamily="18" charset="0"/>
                      </a:rPr>
                      <m:t>=0</m:t>
                    </m:r>
                  </m:oMath>
                </a14:m>
                <a:r>
                  <a:rPr lang="pt-BR" dirty="0"/>
                  <a:t>, porém o valor da derivada em zero pode ser arbitrariamente escolhido como 0 ou 1.</a:t>
                </a:r>
              </a:p>
              <a:p>
                <a:r>
                  <a:rPr lang="pt-BR" dirty="0"/>
                  <a:t>Um </a:t>
                </a:r>
                <a:r>
                  <a:rPr lang="pt-BR" b="1" i="1" dirty="0"/>
                  <a:t>nó</a:t>
                </a:r>
                <a:r>
                  <a:rPr lang="pt-BR" dirty="0"/>
                  <a:t> que emprega uma </a:t>
                </a:r>
                <a:r>
                  <a:rPr lang="pt-BR" b="1" i="1" dirty="0"/>
                  <a:t>função de ativação retificadora </a:t>
                </a:r>
                <a:r>
                  <a:rPr lang="pt-BR" dirty="0"/>
                  <a:t>é chamado de ReLU (rectified linear unit).</a:t>
                </a:r>
              </a:p>
              <a:p>
                <a:r>
                  <a:rPr lang="pt-BR" dirty="0"/>
                  <a:t>A </a:t>
                </a:r>
                <a:r>
                  <a:rPr lang="pt-BR" b="1" i="1" dirty="0"/>
                  <a:t>função retificadora </a:t>
                </a:r>
                <a:r>
                  <a:rPr lang="pt-BR" dirty="0"/>
                  <a:t>e sua derivada são mostradas nas figuras ao lado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57326"/>
                <a:ext cx="8802522" cy="5400676"/>
              </a:xfrm>
              <a:blipFill rotWithShape="0">
                <a:blip r:embed="rId3"/>
                <a:stretch>
                  <a:fillRect l="-1109" t="-2596" b="-790"/>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srcRect l="6128" t="6362" r="8709" b="2871"/>
          <a:stretch/>
        </p:blipFill>
        <p:spPr>
          <a:xfrm>
            <a:off x="9578494" y="657147"/>
            <a:ext cx="2523675" cy="2337655"/>
          </a:xfrm>
          <a:prstGeom prst="rect">
            <a:avLst/>
          </a:prstGeom>
        </p:spPr>
      </p:pic>
      <p:sp>
        <p:nvSpPr>
          <p:cNvPr id="5" name="Rectangle 4"/>
          <p:cNvSpPr/>
          <p:nvPr/>
        </p:nvSpPr>
        <p:spPr>
          <a:xfrm>
            <a:off x="9578494" y="2988376"/>
            <a:ext cx="2523675" cy="369332"/>
          </a:xfrm>
          <a:prstGeom prst="rect">
            <a:avLst/>
          </a:prstGeom>
        </p:spPr>
        <p:txBody>
          <a:bodyPr wrap="square">
            <a:spAutoFit/>
          </a:bodyPr>
          <a:lstStyle/>
          <a:p>
            <a:pPr algn="ctr"/>
            <a:r>
              <a:rPr lang="pt-BR" dirty="0"/>
              <a:t>Função Retificadora.</a:t>
            </a:r>
          </a:p>
        </p:txBody>
      </p:sp>
      <p:sp>
        <p:nvSpPr>
          <p:cNvPr id="6" name="Rectangle 5"/>
          <p:cNvSpPr/>
          <p:nvPr/>
        </p:nvSpPr>
        <p:spPr>
          <a:xfrm>
            <a:off x="9640722" y="5933621"/>
            <a:ext cx="2450923" cy="646331"/>
          </a:xfrm>
          <a:prstGeom prst="rect">
            <a:avLst/>
          </a:prstGeom>
        </p:spPr>
        <p:txBody>
          <a:bodyPr wrap="square">
            <a:spAutoFit/>
          </a:bodyPr>
          <a:lstStyle/>
          <a:p>
            <a:pPr algn="ctr"/>
            <a:r>
              <a:rPr lang="pt-BR" dirty="0"/>
              <a:t>Derivada da Função Retificadora.</a:t>
            </a:r>
          </a:p>
        </p:txBody>
      </p:sp>
      <p:pic>
        <p:nvPicPr>
          <p:cNvPr id="7" name="Picture 6"/>
          <p:cNvPicPr>
            <a:picLocks noChangeAspect="1"/>
          </p:cNvPicPr>
          <p:nvPr/>
        </p:nvPicPr>
        <p:blipFill rotWithShape="1">
          <a:blip r:embed="rId5"/>
          <a:srcRect l="5494" t="6152" r="8609" b="1671"/>
          <a:stretch/>
        </p:blipFill>
        <p:spPr>
          <a:xfrm>
            <a:off x="9578494" y="3602602"/>
            <a:ext cx="2513151" cy="2343871"/>
          </a:xfrm>
          <a:prstGeom prst="rect">
            <a:avLst/>
          </a:prstGeom>
        </p:spPr>
      </p:pic>
    </p:spTree>
    <p:extLst>
      <p:ext uri="{BB962C8B-B14F-4D97-AF65-F5344CB8AC3E}">
        <p14:creationId xmlns:p14="http://schemas.microsoft.com/office/powerpoint/2010/main" val="42894423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17686</TotalTime>
  <Words>6059</Words>
  <Application>Microsoft Office PowerPoint</Application>
  <PresentationFormat>Widescreen</PresentationFormat>
  <Paragraphs>772</Paragraphs>
  <Slides>66</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Calibri</vt:lpstr>
      <vt:lpstr>Calibri Light</vt:lpstr>
      <vt:lpstr>Cambria Math</vt:lpstr>
      <vt:lpstr>Courier New</vt:lpstr>
      <vt:lpstr>Wingdings</vt:lpstr>
      <vt:lpstr>Office Theme</vt:lpstr>
      <vt:lpstr>TP555 - Inteligência Artificial e Machine Learning: Redes Neurais Artificiais (Parte II)</vt:lpstr>
      <vt:lpstr>Perceptron de Múltiplas Camadas</vt:lpstr>
      <vt:lpstr>Perceptron de Múltiplas Camadas</vt:lpstr>
      <vt:lpstr>Perceptron de Múltiplas Camadas</vt:lpstr>
      <vt:lpstr>Perceptron de Múltiplas Camadas</vt:lpstr>
      <vt:lpstr>Funções de ativação</vt:lpstr>
      <vt:lpstr>Funções de ativação</vt:lpstr>
      <vt:lpstr>Funções de ativação</vt:lpstr>
      <vt:lpstr>Funções de ativação</vt:lpstr>
      <vt:lpstr>Funções de ativação</vt:lpstr>
      <vt:lpstr>Conectando Neurônios</vt:lpstr>
      <vt:lpstr>Conectando Neurônios</vt:lpstr>
      <vt:lpstr>Regressão Não-Linear</vt:lpstr>
      <vt:lpstr>Aproximação universal de funções</vt:lpstr>
      <vt:lpstr>Aprendizado em Redes Neurais</vt:lpstr>
      <vt:lpstr>Aprendizado em Redes Neurais</vt:lpstr>
      <vt:lpstr>Aprendizado em Redes Neurais</vt:lpstr>
      <vt:lpstr>Aprendizado em Redes Neurais</vt:lpstr>
      <vt:lpstr>Mínimos Locais, Mínimos Globais e Pontos de Sela</vt:lpstr>
      <vt:lpstr>Mínimos Locais, Mínimos Globais e Pontos de Sela</vt:lpstr>
      <vt:lpstr>Retropropagação do Erro (Error Backpropagation)</vt:lpstr>
      <vt:lpstr>Retropropagação do Erro (Error Backpropagation)</vt:lpstr>
      <vt:lpstr>Retropropagação do Erro (Error Backpropagation)</vt:lpstr>
      <vt:lpstr>Retropropagação do Erro (Error Backpropagation)</vt:lpstr>
      <vt:lpstr>Retropropagação do Erro (Error Backpropagation)</vt:lpstr>
      <vt:lpstr>Retropropagação: Algumas noções básicas</vt:lpstr>
      <vt:lpstr>Retropropagação: Algumas noções básicas</vt:lpstr>
      <vt:lpstr>Retropropagando o erro</vt:lpstr>
      <vt:lpstr>Retropropagando o erro</vt:lpstr>
      <vt:lpstr>Exemplo da retropropagação do erro</vt:lpstr>
      <vt:lpstr>Exemplo da retropropagação do erro</vt:lpstr>
      <vt:lpstr>Exemplo da retropropagação do erro</vt:lpstr>
      <vt:lpstr>Exemplo da retropropagação do erro</vt:lpstr>
      <vt:lpstr>Algumas visões práticas de algoritmos de aprendizado</vt:lpstr>
      <vt:lpstr>Algumas visões práticas de algoritmos de aprendizado - Estimação: Online, Batch e Minibatch</vt:lpstr>
      <vt:lpstr>Algumas visões práticas de algoritmos de aprendizado - Estimação: Online, Batch e Minibatch</vt:lpstr>
      <vt:lpstr>Algumas visões práticas de algoritmos de aprendizado - Estimação: Online, Batch e Minibatch</vt:lpstr>
      <vt:lpstr>Algumas visões práticas de algoritmos de aprendizado - Estimação: Online, Batch e Minibatch</vt:lpstr>
      <vt:lpstr>Algumas visões práticas de algoritmos de aprendizado - Estimação: Online, Batch e Minibatch</vt:lpstr>
      <vt:lpstr>Variações dos algoritmos de otimização dos pesos: Método do Gradiente Estocástico</vt:lpstr>
      <vt:lpstr>Variações dos algoritmos de otimização dos pesos: Método do Gradiente Estocástico</vt:lpstr>
      <vt:lpstr>Variações dos algoritmos de otimização dos pesos: Momento</vt:lpstr>
      <vt:lpstr>Variações dos algoritmos de otimização dos pesos: Momento</vt:lpstr>
      <vt:lpstr>Variações dos algoritmos de otimização dos pesos: Momento de Nesterov e Passo de Aprendizado Adaptativo</vt:lpstr>
      <vt:lpstr>Inicialização dos Pesos</vt:lpstr>
      <vt:lpstr>Inicialização dos Pesos</vt:lpstr>
      <vt:lpstr>Inicialização dos Pesos</vt:lpstr>
      <vt:lpstr>Redes Neurais MLP com SciKit-Learn</vt:lpstr>
      <vt:lpstr>Detecção de símbolos QPSK com MLPClassifier</vt:lpstr>
      <vt:lpstr>Estimação de fase com MLPRegressor </vt:lpstr>
      <vt:lpstr>Avisos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 Classificadores Lineares</dc:title>
  <dc:creator>Felipe Augusto Pereira de Figueiredo</dc:creator>
  <cp:lastModifiedBy>Felipe Augusto Pereira de Figueiredo</cp:lastModifiedBy>
  <cp:revision>1305</cp:revision>
  <dcterms:created xsi:type="dcterms:W3CDTF">2020-04-06T23:46:10Z</dcterms:created>
  <dcterms:modified xsi:type="dcterms:W3CDTF">2021-06-10T01:48:36Z</dcterms:modified>
</cp:coreProperties>
</file>